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314" r:id="rId2"/>
    <p:sldId id="10374" r:id="rId3"/>
    <p:sldId id="10418" r:id="rId4"/>
    <p:sldId id="10442" r:id="rId5"/>
    <p:sldId id="2317" r:id="rId6"/>
    <p:sldId id="10465" r:id="rId7"/>
    <p:sldId id="10466" r:id="rId8"/>
    <p:sldId id="10467" r:id="rId9"/>
    <p:sldId id="10468" r:id="rId10"/>
    <p:sldId id="10469" r:id="rId11"/>
    <p:sldId id="10470" r:id="rId12"/>
    <p:sldId id="10433" r:id="rId13"/>
    <p:sldId id="10435" r:id="rId14"/>
    <p:sldId id="10192" r:id="rId15"/>
    <p:sldId id="10471" r:id="rId16"/>
    <p:sldId id="10472" r:id="rId17"/>
    <p:sldId id="10473" r:id="rId18"/>
    <p:sldId id="10475" r:id="rId19"/>
    <p:sldId id="10474" r:id="rId20"/>
    <p:sldId id="10444" r:id="rId21"/>
    <p:sldId id="1462" r:id="rId22"/>
    <p:sldId id="10443" r:id="rId23"/>
    <p:sldId id="10225" r:id="rId24"/>
    <p:sldId id="10204" r:id="rId25"/>
    <p:sldId id="10226" r:id="rId26"/>
    <p:sldId id="10205" r:id="rId27"/>
    <p:sldId id="2262" r:id="rId28"/>
    <p:sldId id="2263" r:id="rId29"/>
    <p:sldId id="2274" r:id="rId30"/>
    <p:sldId id="10229" r:id="rId31"/>
    <p:sldId id="2269" r:id="rId32"/>
    <p:sldId id="2270" r:id="rId33"/>
    <p:sldId id="2271" r:id="rId34"/>
    <p:sldId id="2267" r:id="rId35"/>
    <p:sldId id="2275" r:id="rId36"/>
    <p:sldId id="2278" r:id="rId37"/>
    <p:sldId id="2279" r:id="rId38"/>
    <p:sldId id="2277" r:id="rId39"/>
    <p:sldId id="10459" r:id="rId40"/>
    <p:sldId id="10458" r:id="rId41"/>
    <p:sldId id="10460" r:id="rId42"/>
    <p:sldId id="10461" r:id="rId43"/>
    <p:sldId id="10462" r:id="rId44"/>
    <p:sldId id="10463" r:id="rId45"/>
    <p:sldId id="10386" r:id="rId46"/>
    <p:sldId id="10387" r:id="rId47"/>
    <p:sldId id="10426" r:id="rId48"/>
    <p:sldId id="1681" r:id="rId49"/>
    <p:sldId id="1596" r:id="rId50"/>
    <p:sldId id="10397" r:id="rId51"/>
    <p:sldId id="10420" r:id="rId52"/>
    <p:sldId id="10421" r:id="rId53"/>
    <p:sldId id="10422" r:id="rId54"/>
    <p:sldId id="1032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/>
  <p:cmAuthor id="2" name="zhiqin xu" initials="z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070707"/>
    <a:srgbClr val="7F7F7F"/>
    <a:srgbClr val="0000FF"/>
    <a:srgbClr val="002B7F"/>
    <a:srgbClr val="3232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8016" autoAdjust="0"/>
  </p:normalViewPr>
  <p:slideViewPr>
    <p:cSldViewPr snapToGrid="0">
      <p:cViewPr varScale="1">
        <p:scale>
          <a:sx n="110" d="100"/>
          <a:sy n="110" d="100"/>
        </p:scale>
        <p:origin x="104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CC08D5E-D004-6797-D308-B3894E9FF9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950F70-B938-0B07-DB31-B05A127F20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53BF-DE8E-3445-A08F-EF187BE3C42D}" type="datetimeFigureOut">
              <a:rPr kumimoji="1" lang="zh-CN" altLang="en-US" smtClean="0"/>
              <a:t>2025/11/9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9B8BC6-4FDF-CF79-0F17-BD33548B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4D83D3-FE5F-C048-E2AD-6A2A562BA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E4D2A-20D0-3240-BC72-D1B8190B17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818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6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9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8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we use ResNet-20 [39] to compare the loss landscape flatness w/o dropout layers. For experiments with dropout layers, we add dropout layers after the convolutional layers, the dropout rates of dropout</a:t>
            </a: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layers are </a:t>
            </a:r>
            <a:r>
              <a:rPr lang="en-US" altLang="zh-CN" sz="1800" b="0" i="0" u="none" strike="noStrike" baseline="0" dirty="0">
                <a:latin typeface="CMR10"/>
              </a:rPr>
              <a:t>0</a:t>
            </a:r>
            <a:r>
              <a:rPr lang="en-US" altLang="zh-CN" sz="1800" b="0" i="1" u="none" strike="noStrike" baseline="0" dirty="0">
                <a:latin typeface="CMMI10"/>
              </a:rPr>
              <a:t>.</a:t>
            </a:r>
            <a:r>
              <a:rPr lang="en-US" altLang="zh-CN" sz="1800" b="0" i="0" u="none" strike="noStrike" baseline="0" dirty="0">
                <a:latin typeface="CMR10"/>
              </a:rPr>
              <a:t>8</a:t>
            </a:r>
            <a:r>
              <a:rPr lang="en-US" altLang="zh-CN" sz="1800" b="0" i="0" u="none" strike="noStrike" baseline="0" dirty="0">
                <a:latin typeface="URWPalladioL-Roma"/>
              </a:rPr>
              <a:t>.</a:t>
            </a: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Transformer: e apply dropout to the output of each sub-layer, before it is added to the sub-layer input and normalized.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1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Two-layer </a:t>
            </a:r>
            <a:r>
              <a:rPr lang="en-US" altLang="zh-CN" sz="1800" b="0" i="0" u="none" strike="noStrike" baseline="0" dirty="0" err="1">
                <a:latin typeface="NimbusSanL-Regu"/>
              </a:rPr>
              <a:t>ReLU</a:t>
            </a:r>
            <a:r>
              <a:rPr lang="en-US" altLang="zh-CN" sz="1800" b="0" i="0" u="none" strike="noStrike" baseline="0" dirty="0">
                <a:latin typeface="NimbusSanL-Regu"/>
              </a:rPr>
              <a:t> NNs trained with and without dropout. The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width of the hidden layers is </a:t>
            </a:r>
            <a:r>
              <a:rPr lang="en-US" altLang="zh-CN" sz="1800" b="0" i="0" u="none" strike="noStrike" baseline="0" dirty="0">
                <a:latin typeface="CMR8"/>
              </a:rPr>
              <a:t>1000</a:t>
            </a:r>
            <a:r>
              <a:rPr lang="en-US" altLang="zh-CN" sz="1800" b="0" i="0" u="none" strike="noStrike" baseline="0" dirty="0">
                <a:latin typeface="NimbusSanL-Regu"/>
              </a:rPr>
              <a:t>, and the learning rate for different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experiments is </a:t>
            </a:r>
            <a:r>
              <a:rPr lang="en-US" altLang="zh-CN" sz="1800" b="0" i="0" u="none" strike="noStrike" baseline="0" dirty="0">
                <a:latin typeface="CMR8"/>
              </a:rPr>
              <a:t>1 </a:t>
            </a:r>
            <a:r>
              <a:rPr lang="en-US" altLang="zh-CN" sz="1800" b="0" i="1" u="none" strike="noStrike" baseline="0" dirty="0">
                <a:latin typeface="CMSY8"/>
              </a:rPr>
              <a:t>× </a:t>
            </a:r>
            <a:r>
              <a:rPr lang="en-US" altLang="zh-CN" sz="1800" b="0" i="0" u="none" strike="noStrike" baseline="0" dirty="0">
                <a:latin typeface="CMR8"/>
              </a:rPr>
              <a:t>10</a:t>
            </a:r>
            <a:r>
              <a:rPr lang="en-US" altLang="zh-CN" sz="1800" b="0" i="1" u="none" strike="noStrike" baseline="0" dirty="0">
                <a:latin typeface="CMSY6"/>
              </a:rPr>
              <a:t>−</a:t>
            </a:r>
            <a:r>
              <a:rPr lang="en-US" altLang="zh-CN" sz="1800" b="0" i="0" u="none" strike="noStrike" baseline="0" dirty="0">
                <a:latin typeface="CMR6"/>
              </a:rPr>
              <a:t>3</a:t>
            </a:r>
            <a:r>
              <a:rPr lang="en-US" altLang="zh-CN" sz="1800" b="0" i="0" u="none" strike="noStrike" baseline="0" dirty="0">
                <a:latin typeface="NimbusSanL-Regu"/>
              </a:rPr>
              <a:t>. (a) The output of NNs with or without dropout.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(b) The loss value obtained by perturbing the network with or without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dropout in a given random direction, alpha is the step size moving in this</a:t>
            </a: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489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2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None/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6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None/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19200" indent="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None/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0.png"/><Relationship Id="rId5" Type="http://schemas.openxmlformats.org/officeDocument/2006/relationships/image" Target="../media/image32.png"/><Relationship Id="rId4" Type="http://schemas.openxmlformats.org/officeDocument/2006/relationships/image" Target="../media/image59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1.png"/><Relationship Id="rId3" Type="http://schemas.openxmlformats.org/officeDocument/2006/relationships/image" Target="../media/image543.png"/><Relationship Id="rId7" Type="http://schemas.openxmlformats.org/officeDocument/2006/relationships/image" Target="../media/image58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1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11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66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91" y="3694683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凝聚现象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许志钦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defTabSz="864235" fontAlgn="auto">
              <a:lnSpc>
                <a:spcPct val="100000"/>
              </a:lnSpc>
              <a:spcAft>
                <a:spcPts val="2400"/>
              </a:spcAft>
              <a:defRPr/>
            </a:pPr>
            <a:fld id="{E102F756-3B96-CC46-A2D4-96CC8736307C}" type="datetime3"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2025年11月9日星期日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D9319-76BD-08B3-F8AD-D5427E47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Resnet18 </a:t>
            </a:r>
            <a:r>
              <a:rPr lang="zh-CN" altLang="en-US" dirty="0"/>
              <a:t>卷积神经网络的凝聚现象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E0CBC9-C7F3-BA16-A348-C80AE34C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9" y="814874"/>
            <a:ext cx="9933992" cy="53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8E0F5-98A0-E2A1-07D9-9B7F80D5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 </a:t>
            </a:r>
            <a:r>
              <a:rPr lang="en-US" altLang="zh-CN" dirty="0"/>
              <a:t>ImageNet </a:t>
            </a:r>
            <a:r>
              <a:rPr lang="zh-CN" altLang="en-US" dirty="0"/>
              <a:t>预训练的 </a:t>
            </a:r>
            <a:r>
              <a:rPr lang="en-US" altLang="zh-CN" dirty="0"/>
              <a:t>ResNet-18 </a:t>
            </a:r>
            <a:r>
              <a:rPr lang="zh-CN" altLang="en-US" dirty="0"/>
              <a:t>模型的凝聚现象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D5243-5FC6-1F9D-DC8F-ED7B5BF8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00" y="864637"/>
            <a:ext cx="6428687" cy="53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2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A55-670D-8578-AFEB-64E8A9F0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4B2C-F786-403A-50CE-BF64EDB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小初始化的凝聚现象示意图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3433B9-B00A-F435-5C8F-A72447969A08}"/>
              </a:ext>
            </a:extLst>
          </p:cNvPr>
          <p:cNvGrpSpPr/>
          <p:nvPr/>
        </p:nvGrpSpPr>
        <p:grpSpPr>
          <a:xfrm>
            <a:off x="2406026" y="1106299"/>
            <a:ext cx="7379947" cy="2828657"/>
            <a:chOff x="4270750" y="2989953"/>
            <a:chExt cx="7882206" cy="299731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07641E-150B-4DA2-35CE-012449E79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8"/>
            <a:stretch/>
          </p:blipFill>
          <p:spPr>
            <a:xfrm>
              <a:off x="4270750" y="2989953"/>
              <a:ext cx="7882206" cy="29757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00C410-3AC1-0DCC-EB83-C2E00CFF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AFC800-FCC7-8D31-FAE2-CCA3CBD7154E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m:rPr>
                        <m:nor/>
                      </m:rP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+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 l="-1235" t="-101111" r="-412" b="-15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36EDD4-83C3-9389-8416-AE7965B20BCB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3E6C9E7-C880-17F5-EC57-A227AA1E5DD3}"/>
              </a:ext>
            </a:extLst>
          </p:cNvPr>
          <p:cNvSpPr/>
          <p:nvPr/>
        </p:nvSpPr>
        <p:spPr>
          <a:xfrm>
            <a:off x="1707650" y="5283719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随机初始化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767ACC-509B-6EE9-74A1-84CC05CD26A9}"/>
              </a:ext>
            </a:extLst>
          </p:cNvPr>
          <p:cNvSpPr/>
          <p:nvPr/>
        </p:nvSpPr>
        <p:spPr>
          <a:xfrm>
            <a:off x="5004735" y="5283718"/>
            <a:ext cx="2539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经过训练：达到参数凝聚状态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A183ED-3F21-F53D-2AA6-25264BCEE159}"/>
              </a:ext>
            </a:extLst>
          </p:cNvPr>
          <p:cNvSpPr/>
          <p:nvPr/>
        </p:nvSpPr>
        <p:spPr>
          <a:xfrm>
            <a:off x="8117487" y="52837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等价于小网络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6128A1-39A8-A861-3319-8F82F2AED566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4CEB6C-4BB9-54C5-B1E4-43C8E884AB69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8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一种潜在的解释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844B42-9E80-9088-738F-107528732DC1}"/>
              </a:ext>
            </a:extLst>
          </p:cNvPr>
          <p:cNvSpPr txBox="1"/>
          <p:nvPr/>
        </p:nvSpPr>
        <p:spPr>
          <a:xfrm>
            <a:off x="381242" y="2948894"/>
            <a:ext cx="10809767" cy="261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为什么过参数化网络不会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过拟合数据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？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	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神经网络会等效于小网络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什么是神经网络的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有效参数量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？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							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神经网络的有效参数量是等效小网络的参数量</a:t>
            </a:r>
          </a:p>
        </p:txBody>
      </p:sp>
    </p:spTree>
    <p:extLst>
      <p:ext uri="{BB962C8B-B14F-4D97-AF65-F5344CB8AC3E}">
        <p14:creationId xmlns:p14="http://schemas.microsoft.com/office/powerpoint/2010/main" val="192866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zh-CN" altLang="en-US" dirty="0"/>
              <a:t>初始</a:t>
            </a:r>
            <a:r>
              <a:rPr lang="zh-CN" altLang="en-US" b="1" dirty="0"/>
              <a:t>凝聚现象</a:t>
            </a:r>
          </a:p>
        </p:txBody>
      </p:sp>
    </p:spTree>
    <p:extLst>
      <p:ext uri="{BB962C8B-B14F-4D97-AF65-F5344CB8AC3E}">
        <p14:creationId xmlns:p14="http://schemas.microsoft.com/office/powerpoint/2010/main" val="343989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B745F-1F08-3D12-DE47-99C792B2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初始凝聚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7DA7A4-86CF-14B7-3D89-658778C8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4" y="932200"/>
            <a:ext cx="6748327" cy="5285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EFC5D5-830E-C1D3-018E-3211780A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93860"/>
            <a:ext cx="3533192" cy="9590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820AE-D39E-6968-1178-47A4DAB2969D}"/>
              </a:ext>
            </a:extLst>
          </p:cNvPr>
          <p:cNvSpPr txBox="1"/>
          <p:nvPr/>
        </p:nvSpPr>
        <p:spPr>
          <a:xfrm>
            <a:off x="665584" y="2800084"/>
            <a:ext cx="3041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MR10"/>
              </a:rPr>
              <a:t>5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LMRoman10-Regular-Identity-H"/>
              </a:rPr>
              <a:t>-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MR10"/>
              </a:rPr>
              <a:t>50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LMRoman10-Regular-Identity-H"/>
              </a:rPr>
              <a:t>-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MR10"/>
              </a:rPr>
              <a:t>1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FandolSong-Regular-Identity-H"/>
              </a:rPr>
              <a:t>的两层全连接</a:t>
            </a:r>
            <a:r>
              <a:rPr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13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496A4-D641-093C-6B88-FF6E920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初始凝聚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C483E-4CD4-3BFC-5B7B-3BA00B5F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117"/>
            <a:ext cx="12192000" cy="3836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4905E3-54F4-CCC0-77B5-FFB16C38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32"/>
          <a:stretch>
            <a:fillRect/>
          </a:stretch>
        </p:blipFill>
        <p:spPr>
          <a:xfrm>
            <a:off x="982826" y="776894"/>
            <a:ext cx="4428931" cy="872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9826B8-1134-22C7-8AB1-ED95A9B5DC5D}"/>
              </a:ext>
            </a:extLst>
          </p:cNvPr>
          <p:cNvSpPr txBox="1"/>
          <p:nvPr/>
        </p:nvSpPr>
        <p:spPr>
          <a:xfrm>
            <a:off x="6463004" y="982215"/>
            <a:ext cx="494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神经元的输入权重之间的相似度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75E55-72BB-1486-92E9-4C3DB9A22B71}"/>
              </a:ext>
            </a:extLst>
          </p:cNvPr>
          <p:cNvSpPr txBox="1"/>
          <p:nvPr/>
        </p:nvSpPr>
        <p:spPr>
          <a:xfrm>
            <a:off x="350140" y="5619441"/>
            <a:ext cx="1146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神经元的输入权重之间的相似度：凝聚在两个相反的方向</a:t>
            </a:r>
          </a:p>
        </p:txBody>
      </p:sp>
    </p:spTree>
    <p:extLst>
      <p:ext uri="{BB962C8B-B14F-4D97-AF65-F5344CB8AC3E}">
        <p14:creationId xmlns:p14="http://schemas.microsoft.com/office/powerpoint/2010/main" val="58668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C381D-C70B-B23B-1CE1-F792FC4D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69029-5F9E-B357-268C-5B2DA575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初始凝聚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E54CCB-36DA-F0FF-ABF1-31BD67AD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2330" y="1664117"/>
            <a:ext cx="7907340" cy="3836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676A6F-05F0-4C1F-334E-36206132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32"/>
          <a:stretch>
            <a:fillRect/>
          </a:stretch>
        </p:blipFill>
        <p:spPr>
          <a:xfrm>
            <a:off x="982826" y="776894"/>
            <a:ext cx="4428931" cy="872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05CCDC-62A2-69E9-9230-41A0503817DF}"/>
              </a:ext>
            </a:extLst>
          </p:cNvPr>
          <p:cNvSpPr txBox="1"/>
          <p:nvPr/>
        </p:nvSpPr>
        <p:spPr>
          <a:xfrm>
            <a:off x="6463004" y="982215"/>
            <a:ext cx="494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神经元的输入权重之间的相似度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C00C95-6AB7-3E88-7BB8-A78DDFC6622F}"/>
              </a:ext>
            </a:extLst>
          </p:cNvPr>
          <p:cNvSpPr txBox="1"/>
          <p:nvPr/>
        </p:nvSpPr>
        <p:spPr>
          <a:xfrm>
            <a:off x="350140" y="5619441"/>
            <a:ext cx="1146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神经元的输入权重之间的相似度：分别凝聚在三对和两对相反的方向</a:t>
            </a:r>
          </a:p>
        </p:txBody>
      </p:sp>
    </p:spTree>
    <p:extLst>
      <p:ext uri="{BB962C8B-B14F-4D97-AF65-F5344CB8AC3E}">
        <p14:creationId xmlns:p14="http://schemas.microsoft.com/office/powerpoint/2010/main" val="211389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E7DA1-3792-4A8B-AF1B-73CCF414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多层神经网络的初始凝聚现象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23C24-375E-52B0-CD98-33F99515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03"/>
            <a:ext cx="12192000" cy="239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2035D5-F813-0651-08F1-D549C7D604A9}"/>
                  </a:ext>
                </a:extLst>
              </p:cNvPr>
              <p:cNvSpPr txBox="1"/>
              <p:nvPr/>
            </p:nvSpPr>
            <p:spPr>
              <a:xfrm>
                <a:off x="381242" y="4516016"/>
                <a:ext cx="1435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2035D5-F813-0651-08F1-D549C7D6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2" y="4516016"/>
                <a:ext cx="14351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1EFC7A-B73F-59E4-8FB2-35F79CA734B7}"/>
                  </a:ext>
                </a:extLst>
              </p:cNvPr>
              <p:cNvSpPr txBox="1"/>
              <p:nvPr/>
            </p:nvSpPr>
            <p:spPr>
              <a:xfrm>
                <a:off x="2772988" y="4468361"/>
                <a:ext cx="1435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1EFC7A-B73F-59E4-8FB2-35F79CA73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88" y="4468361"/>
                <a:ext cx="143511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DF7D93-2EEE-D87D-573D-75E994E11163}"/>
                  </a:ext>
                </a:extLst>
              </p:cNvPr>
              <p:cNvSpPr txBox="1"/>
              <p:nvPr/>
            </p:nvSpPr>
            <p:spPr>
              <a:xfrm>
                <a:off x="5378441" y="4468361"/>
                <a:ext cx="1435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DF7D93-2EEE-D87D-573D-75E994E1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41" y="4468361"/>
                <a:ext cx="14351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EB76A8-7A35-8E57-2029-4DDCCE44ACD1}"/>
                  </a:ext>
                </a:extLst>
              </p:cNvPr>
              <p:cNvSpPr txBox="1"/>
              <p:nvPr/>
            </p:nvSpPr>
            <p:spPr>
              <a:xfrm>
                <a:off x="8046996" y="4468361"/>
                <a:ext cx="1435117" cy="408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/>
                        <m:t>sigmoid</m:t>
                      </m:r>
                      <m:r>
                        <m:rPr>
                          <m:nor/>
                        </m:rPr>
                        <a:rPr lang="en-US" altLang="zh-CN" sz="2000"/>
                        <m:t>(</m:t>
                      </m:r>
                      <m:r>
                        <m:rPr>
                          <m:nor/>
                        </m:rPr>
                        <a:rPr lang="en-US" altLang="zh-CN" sz="2000" i="1"/>
                        <m:t>x</m:t>
                      </m:r>
                      <m:r>
                        <m:rPr>
                          <m:nor/>
                        </m:rPr>
                        <a:rPr lang="en-US" altLang="zh-CN" sz="2000"/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EB76A8-7A35-8E57-2029-4DDCCE44A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96" y="4468361"/>
                <a:ext cx="1435117" cy="408382"/>
              </a:xfrm>
              <a:prstGeom prst="rect">
                <a:avLst/>
              </a:prstGeom>
              <a:blipFill>
                <a:blip r:embed="rId6"/>
                <a:stretch>
                  <a:fillRect l="-1277" r="-1702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168FCA-966B-0162-CD06-A7CB7E222095}"/>
                  </a:ext>
                </a:extLst>
              </p:cNvPr>
              <p:cNvSpPr txBox="1"/>
              <p:nvPr/>
            </p:nvSpPr>
            <p:spPr>
              <a:xfrm>
                <a:off x="10264572" y="4468361"/>
                <a:ext cx="143511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/>
                        <m:t>softplus</m:t>
                      </m:r>
                      <m:r>
                        <m:rPr>
                          <m:nor/>
                        </m:rPr>
                        <a:rPr lang="en-US" altLang="zh-CN" sz="2000"/>
                        <m:t>(</m:t>
                      </m:r>
                      <m:r>
                        <m:rPr>
                          <m:nor/>
                        </m:rPr>
                        <a:rPr lang="en-US" altLang="zh-CN" sz="2000" i="1"/>
                        <m:t>x</m:t>
                      </m:r>
                      <m:r>
                        <m:rPr>
                          <m:nor/>
                        </m:rPr>
                        <a:rPr lang="en-US" altLang="zh-CN" sz="2000"/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168FCA-966B-0162-CD06-A7CB7E22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72" y="4468361"/>
                <a:ext cx="1435117" cy="404983"/>
              </a:xfrm>
              <a:prstGeom prst="rect">
                <a:avLst/>
              </a:prstGeom>
              <a:blipFill>
                <a:blip r:embed="rId7"/>
                <a:stretch>
                  <a:fillRect l="-851" r="-851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ABEDB20-00B7-A55C-6D4A-1F17FB9CDDE9}"/>
              </a:ext>
            </a:extLst>
          </p:cNvPr>
          <p:cNvSpPr txBox="1"/>
          <p:nvPr/>
        </p:nvSpPr>
        <p:spPr>
          <a:xfrm>
            <a:off x="3153747" y="5461518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各层的激活函数不一样，初始凝聚也不一样。</a:t>
            </a:r>
          </a:p>
        </p:txBody>
      </p:sp>
    </p:spTree>
    <p:extLst>
      <p:ext uri="{BB962C8B-B14F-4D97-AF65-F5344CB8AC3E}">
        <p14:creationId xmlns:p14="http://schemas.microsoft.com/office/powerpoint/2010/main" val="220168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A85AC-A2A9-46F0-F83C-87A0F9B4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初始凝聚：激活函数在零点的性质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B33691D-EC22-BF69-9989-4EC5993C7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186334"/>
                  </p:ext>
                </p:extLst>
              </p:nvPr>
            </p:nvGraphicFramePr>
            <p:xfrm>
              <a:off x="2032000" y="1260842"/>
              <a:ext cx="8127999" cy="1828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84106897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97041245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87290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激活函数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在零点的近似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初始凝聚方向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0384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4932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两对相反的方向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5887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三对相反的方向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5770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B33691D-EC22-BF69-9989-4EC5993C7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186334"/>
                  </p:ext>
                </p:extLst>
              </p:nvPr>
            </p:nvGraphicFramePr>
            <p:xfrm>
              <a:off x="2032000" y="1260842"/>
              <a:ext cx="8127999" cy="1828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84106897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97041245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87290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激活函数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在零点的近似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初始凝聚方向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03843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" t="-113158" r="-200674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50" t="-113158" r="-10112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一对相反的方向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493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" t="-216000" r="-200674" b="-1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50" t="-216000" r="-101126" b="-1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两对相反的方向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58877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" t="-316000" r="-200674" b="-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50" t="-316000" r="-101126" b="-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三对相反的方向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5770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30DDCB-9EDA-ABC3-06E8-07BB7BC503AA}"/>
                  </a:ext>
                </a:extLst>
              </p:cNvPr>
              <p:cNvSpPr txBox="1"/>
              <p:nvPr/>
            </p:nvSpPr>
            <p:spPr>
              <a:xfrm>
                <a:off x="1863011" y="3632719"/>
                <a:ext cx="8465976" cy="636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在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zh-CN" altLang="en-US" sz="2400" dirty="0"/>
                  <a:t>的地方展开，保留主导项，即可算出稳定的方向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30DDCB-9EDA-ABC3-06E8-07BB7BC5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011" y="3632719"/>
                <a:ext cx="8465976" cy="636136"/>
              </a:xfrm>
              <a:prstGeom prst="rect">
                <a:avLst/>
              </a:prstGeom>
              <a:blipFill>
                <a:blip r:embed="rId3"/>
                <a:stretch>
                  <a:fillRect r="-720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61DCF1-3B19-6D5A-17D9-B538D4ADAB6A}"/>
                  </a:ext>
                </a:extLst>
              </p:cNvPr>
              <p:cNvSpPr txBox="1"/>
              <p:nvPr/>
            </p:nvSpPr>
            <p:spPr>
              <a:xfrm>
                <a:off x="1813248" y="4889242"/>
                <a:ext cx="8465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猜想</m:t>
                    </m:r>
                  </m:oMath>
                </a14:m>
                <a:r>
                  <a:rPr lang="zh-CN" altLang="en-US" sz="2400" dirty="0"/>
                  <a:t>：初始凝聚的方向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sz="2400" dirty="0"/>
                  <a:t> 激活函数在零点的重数的两倍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F61DCF1-3B19-6D5A-17D9-B538D4ADA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248" y="4889242"/>
                <a:ext cx="8465976" cy="461665"/>
              </a:xfrm>
              <a:prstGeom prst="rect">
                <a:avLst/>
              </a:prstGeom>
              <a:blipFill>
                <a:blip r:embed="rId4"/>
                <a:stretch>
                  <a:fillRect l="-576" t="-17105" b="-2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17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>
            <a:off x="3727450" y="1046559"/>
            <a:ext cx="4965700" cy="1538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A0DFD5-F7B3-FF9D-FEDE-FAEC070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隐式偏好（隐式正则化）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731769" y="317147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/>
              <p:cNvSpPr txBox="1"/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blipFill>
                <a:blip r:embed="rId2"/>
                <a:stretch>
                  <a:fillRect t="-104938" b="-15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37125" y="3369862"/>
            <a:ext cx="2199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参数量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ea typeface="微软雅黑"/>
              </a:rPr>
              <a:t>&gt; </a:t>
            </a:r>
            <a:r>
              <a:rPr lang="zh-CN" altLang="en-US" sz="2200" b="1" dirty="0">
                <a:solidFill>
                  <a:srgbClr val="000000"/>
                </a:solidFill>
                <a:latin typeface="Arial"/>
                <a:ea typeface="微软雅黑"/>
              </a:rPr>
              <a:t>样本量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57480" y="3577610"/>
            <a:ext cx="825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483365" y="337458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多解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>
            <a:off x="6519333" y="3577610"/>
            <a:ext cx="12387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78793" y="3369862"/>
            <a:ext cx="1909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泛化性好的解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559" y="1453647"/>
            <a:ext cx="1566947" cy="98149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630697" y="4176473"/>
            <a:ext cx="4416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实际上，损失函数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无显式正则项：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83040" y="4883586"/>
            <a:ext cx="9748560" cy="1312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一个关键的问题：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800" b="1" dirty="0"/>
              <a:t>	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神经网络的</a:t>
            </a:r>
            <a:r>
              <a:rPr lang="zh-CN" altLang="en-US" sz="2800" b="1" dirty="0">
                <a:solidFill>
                  <a:srgbClr val="A620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隐式偏好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</a:t>
            </a:r>
            <a:r>
              <a:rPr lang="zh-CN" altLang="en-US" sz="2800" b="1" dirty="0">
                <a:solidFill>
                  <a:schemeClr val="tx2"/>
                </a:solidFill>
              </a:rPr>
              <a:t>？</a:t>
            </a:r>
            <a:r>
              <a:rPr lang="zh-CN" altLang="en-US" sz="28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超参数会影响隐式偏好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080" y="1435239"/>
            <a:ext cx="1591937" cy="981495"/>
          </a:xfrm>
          <a:prstGeom prst="rect">
            <a:avLst/>
          </a:prstGeom>
        </p:spPr>
      </p:pic>
      <p:sp>
        <p:nvSpPr>
          <p:cNvPr id="74" name="矩形: 圆角 73"/>
          <p:cNvSpPr/>
          <p:nvPr/>
        </p:nvSpPr>
        <p:spPr>
          <a:xfrm>
            <a:off x="2254140" y="3288952"/>
            <a:ext cx="2172539" cy="5583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901691" y="2729759"/>
            <a:ext cx="0" cy="559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21423" y="1044508"/>
            <a:ext cx="3028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训练误差等于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的集合：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4398" y="1695153"/>
            <a:ext cx="945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……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3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7BC6A-538E-564C-6FA1-5A5F3DFE50C1}"/>
              </a:ext>
            </a:extLst>
          </p:cNvPr>
          <p:cNvSpPr txBox="1">
            <a:spLocks/>
          </p:cNvSpPr>
          <p:nvPr/>
        </p:nvSpPr>
        <p:spPr>
          <a:xfrm>
            <a:off x="139579" y="18941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神经元演化动力学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007A5B-E596-329C-1C35-2942E767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8" y="1056790"/>
            <a:ext cx="2892030" cy="10179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8B7A7E-383A-FBB8-AFE7-3CFFAB12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41" y="2180185"/>
            <a:ext cx="4071447" cy="756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F5215D-F018-0D33-974B-F89DFC2AC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6" y="3190197"/>
            <a:ext cx="5966988" cy="1632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B1DFCC-7DA4-732D-8A0E-2ADB29AE7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86" y="5010178"/>
            <a:ext cx="2560094" cy="3300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12A471-931D-4593-0529-799ADD7D04A1}"/>
              </a:ext>
            </a:extLst>
          </p:cNvPr>
          <p:cNvSpPr txBox="1"/>
          <p:nvPr/>
        </p:nvSpPr>
        <p:spPr>
          <a:xfrm>
            <a:off x="6218744" y="1263454"/>
            <a:ext cx="5788781" cy="225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</a:rPr>
              <a:t>不同神经元的</a:t>
            </a:r>
            <a:r>
              <a:rPr kumimoji="1" lang="zh-CN" altLang="en-US" sz="2400" dirty="0">
                <a:solidFill>
                  <a:srgbClr val="C00000"/>
                </a:solidFill>
              </a:rPr>
              <a:t>指标可以交换</a:t>
            </a:r>
            <a:r>
              <a:rPr kumimoji="1" lang="zh-CN" altLang="en-US" sz="2400" dirty="0">
                <a:solidFill>
                  <a:schemeClr val="tx2"/>
                </a:solidFill>
              </a:rPr>
              <a:t>，他们</a:t>
            </a:r>
            <a:r>
              <a:rPr kumimoji="1" lang="zh-CN" altLang="en-US" sz="2400" dirty="0">
                <a:solidFill>
                  <a:srgbClr val="C00000"/>
                </a:solidFill>
              </a:rPr>
              <a:t>动力学形式完全相同。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C00000"/>
                </a:solidFill>
              </a:rPr>
              <a:t>初始化越小</a:t>
            </a:r>
            <a:r>
              <a:rPr kumimoji="1" lang="zh-CN" altLang="en-US" sz="2400" dirty="0">
                <a:solidFill>
                  <a:schemeClr val="tx2"/>
                </a:solidFill>
              </a:rPr>
              <a:t>时，神经元运动轨迹越</a:t>
            </a:r>
            <a:r>
              <a:rPr kumimoji="1" lang="zh-CN" altLang="en-US" sz="2400" dirty="0">
                <a:solidFill>
                  <a:srgbClr val="C00000"/>
                </a:solidFill>
              </a:rPr>
              <a:t>相似</a:t>
            </a:r>
            <a:r>
              <a:rPr kumimoji="1" lang="zh-CN" altLang="en-US" sz="2400" dirty="0">
                <a:solidFill>
                  <a:schemeClr val="tx2"/>
                </a:solidFill>
              </a:rPr>
              <a:t>，越容易到</a:t>
            </a:r>
            <a:r>
              <a:rPr kumimoji="1" lang="zh-CN" altLang="en-US" sz="2400" dirty="0">
                <a:solidFill>
                  <a:srgbClr val="C00000"/>
                </a:solidFill>
              </a:rPr>
              <a:t>相同的稳定点。</a:t>
            </a:r>
            <a:endParaRPr kumimoji="1"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5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651" y="835395"/>
            <a:ext cx="9496698" cy="42758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BFCF72E1-025F-0D9F-6A06-DAD4F8E9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Xtanh</a:t>
            </a:r>
            <a:r>
              <a:rPr lang="zh-CN" altLang="en-US" dirty="0"/>
              <a:t> 向量场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50D08-2090-1B00-6A86-A0AFB215445A}"/>
              </a:ext>
            </a:extLst>
          </p:cNvPr>
          <p:cNvSpPr txBox="1"/>
          <p:nvPr/>
        </p:nvSpPr>
        <p:spPr>
          <a:xfrm>
            <a:off x="85541" y="6334780"/>
            <a:ext cx="10096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Zhou, H., </a:t>
            </a:r>
            <a:r>
              <a:rPr lang="en" altLang="zh-CN" sz="1400" dirty="0" err="1">
                <a:solidFill>
                  <a:schemeClr val="bg1"/>
                </a:solidFill>
              </a:rPr>
              <a:t>Qixuan</a:t>
            </a:r>
            <a:r>
              <a:rPr lang="en" altLang="zh-CN" sz="1400" dirty="0">
                <a:solidFill>
                  <a:schemeClr val="bg1"/>
                </a:solidFill>
              </a:rPr>
              <a:t>, Z., Luo, T., Zhang, Y., &amp; Xu, Z. Q. (2022). Towards understanding the condensation of neural networks at initial training. </a:t>
            </a:r>
            <a:r>
              <a:rPr lang="en" altLang="zh-CN" sz="1400" i="1" dirty="0">
                <a:solidFill>
                  <a:schemeClr val="bg1"/>
                </a:solidFill>
              </a:rPr>
              <a:t>Advances in Neural Information Processing Systems</a:t>
            </a:r>
            <a:r>
              <a:rPr lang="en" altLang="zh-CN" sz="1400" dirty="0">
                <a:solidFill>
                  <a:schemeClr val="bg1"/>
                </a:solidFill>
              </a:rPr>
              <a:t>, </a:t>
            </a:r>
            <a:r>
              <a:rPr lang="en" altLang="zh-CN" sz="1400" i="1" dirty="0">
                <a:solidFill>
                  <a:schemeClr val="bg1"/>
                </a:solidFill>
              </a:rPr>
              <a:t>35</a:t>
            </a:r>
            <a:r>
              <a:rPr lang="en" altLang="zh-CN" sz="1400" dirty="0">
                <a:solidFill>
                  <a:schemeClr val="bg1"/>
                </a:solidFill>
              </a:rPr>
              <a:t>, 2184-2196.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B98279-BA36-6B15-5541-86F615B77E80}"/>
              </a:ext>
            </a:extLst>
          </p:cNvPr>
          <p:cNvSpPr txBox="1"/>
          <p:nvPr/>
        </p:nvSpPr>
        <p:spPr>
          <a:xfrm>
            <a:off x="564120" y="5057019"/>
            <a:ext cx="6829457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70707"/>
                </a:solidFill>
              </a:rPr>
              <a:t>向量场为每个神经元在 </a:t>
            </a:r>
            <a:r>
              <a:rPr kumimoji="1" lang="en-US" altLang="zh-CN" sz="2400" dirty="0">
                <a:solidFill>
                  <a:srgbClr val="070707"/>
                </a:solidFill>
              </a:rPr>
              <a:t>w</a:t>
            </a:r>
            <a:r>
              <a:rPr kumimoji="1" lang="zh-CN" altLang="en-US" sz="2400" dirty="0">
                <a:solidFill>
                  <a:srgbClr val="070707"/>
                </a:solidFill>
              </a:rPr>
              <a:t> 和 </a:t>
            </a:r>
            <a:r>
              <a:rPr kumimoji="1" lang="en-US" altLang="zh-CN" sz="2400" dirty="0">
                <a:solidFill>
                  <a:srgbClr val="070707"/>
                </a:solidFill>
              </a:rPr>
              <a:t>b</a:t>
            </a:r>
            <a:r>
              <a:rPr kumimoji="1" lang="zh-CN" altLang="en-US" sz="2400" dirty="0">
                <a:solidFill>
                  <a:srgbClr val="070707"/>
                </a:solidFill>
              </a:rPr>
              <a:t> 下的演化方向。</a:t>
            </a:r>
            <a:endParaRPr kumimoji="1" lang="en-US" altLang="zh-CN" sz="2400" dirty="0">
              <a:solidFill>
                <a:srgbClr val="070707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70707"/>
                </a:solidFill>
              </a:rPr>
              <a:t>绿点表示神经元，橙线表示该神经元演化方向。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9CBB82-B31F-8F2B-A77D-66FF1DFD1CB5}"/>
                  </a:ext>
                </a:extLst>
              </p:cNvPr>
              <p:cNvSpPr txBox="1"/>
              <p:nvPr/>
            </p:nvSpPr>
            <p:spPr>
              <a:xfrm>
                <a:off x="8018585" y="5249939"/>
                <a:ext cx="3004457" cy="55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2000" dirty="0"/>
                  <a:t> </a:t>
                </a:r>
                <a:r>
                  <a:rPr kumimoji="1" lang="en-US" altLang="zh-CN" sz="2000" dirty="0" err="1"/>
                  <a:t>xtanh</a:t>
                </a:r>
                <a:r>
                  <a:rPr kumimoji="1" lang="en-US" altLang="zh-CN" sz="2000" dirty="0"/>
                  <a:t>(x) = x </a:t>
                </a:r>
                <a:r>
                  <a:rPr kumimoji="1" lang="zh-CN" altLang="en-US" sz="20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9CBB82-B31F-8F2B-A77D-66FF1DFD1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585" y="5249939"/>
                <a:ext cx="3004457" cy="558423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086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Dropout</a:t>
            </a:r>
            <a:r>
              <a:rPr lang="zh-CN" altLang="en-US" b="1" dirty="0"/>
              <a:t>促使凝聚发生</a:t>
            </a:r>
          </a:p>
        </p:txBody>
      </p:sp>
    </p:spTree>
    <p:extLst>
      <p:ext uri="{BB962C8B-B14F-4D97-AF65-F5344CB8AC3E}">
        <p14:creationId xmlns:p14="http://schemas.microsoft.com/office/powerpoint/2010/main" val="43579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05" y="183622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For GD, condensation requires small initialization.</a:t>
            </a:r>
            <a:br>
              <a:rPr lang="en-US" altLang="zh-CN" dirty="0"/>
            </a:br>
            <a:r>
              <a:rPr lang="en-US" altLang="zh-CN" dirty="0"/>
              <a:t>But training is too slow due to loss plateau!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FA1467-A745-0692-70BF-799B276F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85" y="2460274"/>
            <a:ext cx="4809729" cy="36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53259"/>
            <a:ext cx="12192000" cy="1213292"/>
          </a:xfrm>
        </p:spPr>
        <p:txBody>
          <a:bodyPr/>
          <a:lstStyle/>
          <a:p>
            <a:pPr algn="ctr"/>
            <a:r>
              <a:rPr lang="en-US" altLang="zh-CN" b="1" dirty="0"/>
              <a:t>Can we find a way:</a:t>
            </a:r>
            <a:br>
              <a:rPr lang="en-US" altLang="zh-CN" b="1" dirty="0"/>
            </a:br>
            <a:r>
              <a:rPr lang="en-US" altLang="zh-CN" b="1" dirty="0"/>
              <a:t>Condensation and Fast training?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92468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49013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Dropout facilitates </a:t>
            </a:r>
            <a:r>
              <a:rPr lang="en-US" altLang="zh-CN" dirty="0"/>
              <a:t>c</a:t>
            </a:r>
            <a:r>
              <a:rPr lang="en-US" altLang="zh-CN" b="1" dirty="0"/>
              <a:t>ondensation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en-US" altLang="zh-CN" b="1" dirty="0"/>
              <a:t>!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Even for large initialization!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65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pout Explained | Papers With Code">
            <a:extLst>
              <a:ext uri="{FF2B5EF4-FFF2-40B4-BE49-F238E27FC236}">
                <a16:creationId xmlns:a16="http://schemas.microsoft.com/office/drawing/2014/main" id="{CD81A8DD-3835-2B55-826D-F70386AF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95" y="1240464"/>
            <a:ext cx="8034105" cy="43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561FDB-F351-6540-4504-BCE31CE5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" y="1435578"/>
            <a:ext cx="4751707" cy="921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5E320D-2D75-1CBB-F037-CEA4B86D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2" y="761979"/>
            <a:ext cx="4686300" cy="72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E34F9F-6D41-165A-74FD-9716828DBAC9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DEB6D-2DAF-60C0-52FA-04A39D5DEB04}"/>
              </a:ext>
            </a:extLst>
          </p:cNvPr>
          <p:cNvSpPr txBox="1"/>
          <p:nvPr/>
        </p:nvSpPr>
        <p:spPr>
          <a:xfrm>
            <a:off x="381242" y="2710001"/>
            <a:ext cx="3208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If the dropout neurons are the same as those kept, nothing changed!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941F2B-F519-9511-6DAD-D921C8EE745B}"/>
              </a:ext>
            </a:extLst>
          </p:cNvPr>
          <p:cNvSpPr txBox="1"/>
          <p:nvPr/>
        </p:nvSpPr>
        <p:spPr>
          <a:xfrm>
            <a:off x="9584266" y="5776102"/>
            <a:ext cx="2607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Srivastava et al., 2014 JMLR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5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C828E-A77D-503B-10AA-019B8CCE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A6FC51-721A-453E-44A8-B6E7B45C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" y="1262041"/>
            <a:ext cx="11131826" cy="49191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FA0507-A702-0420-9BA7-630D4ACC989A}"/>
              </a:ext>
            </a:extLst>
          </p:cNvPr>
          <p:cNvSpPr txBox="1"/>
          <p:nvPr/>
        </p:nvSpPr>
        <p:spPr>
          <a:xfrm>
            <a:off x="1119187" y="890567"/>
            <a:ext cx="10501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What is implicit regularization of Dropout?</a:t>
            </a:r>
            <a:endParaRPr lang="zh-CN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CF7381-D3D4-9B5B-6D5A-47C2C45528DB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58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1FF41-C3FF-DC2E-D093-2A7EAF60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0B6DF-BB3B-B35D-34BD-A943FB25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03" b="13974"/>
          <a:stretch>
            <a:fillRect/>
          </a:stretch>
        </p:blipFill>
        <p:spPr>
          <a:xfrm>
            <a:off x="3166188" y="1351518"/>
            <a:ext cx="5529943" cy="40477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1AA41C-8284-5DB0-DED8-6099683C1B9D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condensation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81C39-D0C0-CE3E-E0C3-7406CD5DA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5449" y="1051856"/>
            <a:ext cx="10006351" cy="43336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10525518" y="5823851"/>
            <a:ext cx="128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width 1000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4CAA8E-0486-2DD5-2FED-46471590BCD2}"/>
              </a:ext>
            </a:extLst>
          </p:cNvPr>
          <p:cNvSpPr txBox="1"/>
          <p:nvPr/>
        </p:nvSpPr>
        <p:spPr>
          <a:xfrm>
            <a:off x="441959" y="1791454"/>
            <a:ext cx="1554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Two-layer NNs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A1B8A1-D00B-CAEB-A022-476D722B4C21}"/>
              </a:ext>
            </a:extLst>
          </p:cNvPr>
          <p:cNvSpPr txBox="1"/>
          <p:nvPr/>
        </p:nvSpPr>
        <p:spPr>
          <a:xfrm>
            <a:off x="381242" y="3930134"/>
            <a:ext cx="173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Three-layer NNs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A39774-134B-E7D4-9F70-F07E591DD570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65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1627B-4234-3C7A-AA2B-44DF1E02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-36576"/>
            <a:ext cx="11429516" cy="761979"/>
          </a:xfrm>
        </p:spPr>
        <p:txBody>
          <a:bodyPr/>
          <a:lstStyle/>
          <a:p>
            <a:r>
              <a:rPr kumimoji="1" lang="zh-CN" altLang="en-US" dirty="0"/>
              <a:t>两层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网络：理论相图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64EF509-5DA1-5DCD-B20B-41E3C25E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0500" y="1793561"/>
            <a:ext cx="3892175" cy="3579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1767D3-D571-6F79-4E66-F0198DE1C1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79" y="2492121"/>
            <a:ext cx="7841721" cy="18737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24A7A-7815-DDFD-0CBD-F7EAC3E94FE6}"/>
              </a:ext>
            </a:extLst>
          </p:cNvPr>
          <p:cNvSpPr txBox="1"/>
          <p:nvPr/>
        </p:nvSpPr>
        <p:spPr>
          <a:xfrm>
            <a:off x="134210" y="6334780"/>
            <a:ext cx="792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Tao Luo,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Xu, Zheng Ma, and </a:t>
            </a:r>
            <a:r>
              <a:rPr lang="en" altLang="zh-CN" sz="1400" dirty="0" err="1">
                <a:solidFill>
                  <a:schemeClr val="bg1"/>
                </a:solidFill>
              </a:rPr>
              <a:t>Yaoyu</a:t>
            </a:r>
            <a:r>
              <a:rPr lang="en" altLang="zh-CN" sz="1400" dirty="0">
                <a:solidFill>
                  <a:schemeClr val="bg1"/>
                </a:solidFill>
              </a:rPr>
              <a:t> Zhang. "Phase diagram for two-layer </a:t>
            </a:r>
            <a:r>
              <a:rPr lang="en" altLang="zh-CN" sz="1400" dirty="0" err="1">
                <a:solidFill>
                  <a:schemeClr val="bg1"/>
                </a:solidFill>
              </a:rPr>
              <a:t>relu</a:t>
            </a:r>
            <a:r>
              <a:rPr lang="en" altLang="zh-CN" sz="1400" dirty="0">
                <a:solidFill>
                  <a:schemeClr val="bg1"/>
                </a:solidFill>
              </a:rPr>
              <a:t> neural networks at infinite-width limit." </a:t>
            </a:r>
            <a:r>
              <a:rPr lang="en" altLang="zh-CN" sz="1400" i="1" dirty="0">
                <a:solidFill>
                  <a:schemeClr val="bg1"/>
                </a:solidFill>
              </a:rPr>
              <a:t>Journal of Machine Learning Research</a:t>
            </a:r>
            <a:r>
              <a:rPr lang="en" altLang="zh-CN" sz="1400" dirty="0">
                <a:solidFill>
                  <a:schemeClr val="bg1"/>
                </a:solidFill>
              </a:rPr>
              <a:t> 22, no. 71 (2021): 1-47.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0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FF870-82AD-810E-D097-8B255816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</a:t>
            </a:r>
            <a:r>
              <a:rPr lang="zh-CN" altLang="en-US" dirty="0"/>
              <a:t> </a:t>
            </a:r>
            <a:r>
              <a:rPr lang="en-US" altLang="zh-CN" dirty="0" err="1"/>
              <a:t>condense+fast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DFE8A-ED80-8A3B-F49A-D5E1118B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2" y="914271"/>
            <a:ext cx="11570295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0E76B-5A4C-3445-A04C-94D122B7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156185"/>
            <a:ext cx="7345680" cy="5199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4F2607-2796-C417-8A4D-D5D3BEFB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7" y="3040688"/>
            <a:ext cx="4503103" cy="841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C05F91-06D7-6D44-802C-0CAF2717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4195764"/>
            <a:ext cx="3429000" cy="5504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D3451B-02EB-8107-0706-6DDFC3DEB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40" y="1918110"/>
            <a:ext cx="3810000" cy="760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0E6472-7B90-57FC-0650-8C60EF879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005" y="4988213"/>
            <a:ext cx="5067127" cy="8417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FDE490-6DF2-46FC-2A0F-4AB7602E502C}"/>
              </a:ext>
            </a:extLst>
          </p:cNvPr>
          <p:cNvSpPr txBox="1"/>
          <p:nvPr/>
        </p:nvSpPr>
        <p:spPr>
          <a:xfrm>
            <a:off x="756920" y="1276040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Network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EEC45-2A0B-2317-7B28-E5433AF09BFE}"/>
              </a:ext>
            </a:extLst>
          </p:cNvPr>
          <p:cNvSpPr txBox="1"/>
          <p:nvPr/>
        </p:nvSpPr>
        <p:spPr>
          <a:xfrm>
            <a:off x="756920" y="2058360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Loss function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5C298C-5B20-15F5-A4EC-608F21BE7AC0}"/>
              </a:ext>
            </a:extLst>
          </p:cNvPr>
          <p:cNvSpPr txBox="1"/>
          <p:nvPr/>
        </p:nvSpPr>
        <p:spPr>
          <a:xfrm>
            <a:off x="756920" y="32289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variable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11BB19-DDE7-583B-82EF-3C7F7A20B508}"/>
              </a:ext>
            </a:extLst>
          </p:cNvPr>
          <p:cNvSpPr txBox="1"/>
          <p:nvPr/>
        </p:nvSpPr>
        <p:spPr>
          <a:xfrm>
            <a:off x="797560" y="4270953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network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EE1BD8-8E14-B2AD-8FC1-E464C91F8C6F}"/>
              </a:ext>
            </a:extLst>
          </p:cNvPr>
          <p:cNvSpPr txBox="1"/>
          <p:nvPr/>
        </p:nvSpPr>
        <p:spPr>
          <a:xfrm>
            <a:off x="797560" y="518185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Dropout loss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6632AB-CDA7-8A79-1D7D-EAFC25F169C6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4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 theory settings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A9B4F-E1D8-F36C-F3C3-586EBB0F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53" y="1301098"/>
            <a:ext cx="7400607" cy="42558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6B2DC1-3BF7-3D3F-4DEB-75F4985304A7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02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FCC7E-DDF0-0FFC-C36B-5488945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Dropout: Expected loss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52057-3FFD-3BC1-5D18-C81D1A09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1149768"/>
            <a:ext cx="5491480" cy="886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C8355-AAA7-53A9-B832-6ED30DFA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80" y="2977290"/>
            <a:ext cx="7553960" cy="16791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8F52FF-9EC7-B781-2FB7-0F9007203C47}"/>
              </a:ext>
            </a:extLst>
          </p:cNvPr>
          <p:cNvSpPr txBox="1"/>
          <p:nvPr/>
        </p:nvSpPr>
        <p:spPr>
          <a:xfrm>
            <a:off x="5679440" y="2204720"/>
            <a:ext cx="3286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neuron’s output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6D11A3-4062-25C5-4C1E-0F67BC8B0ACD}"/>
              </a:ext>
            </a:extLst>
          </p:cNvPr>
          <p:cNvSpPr txBox="1"/>
          <p:nvPr/>
        </p:nvSpPr>
        <p:spPr>
          <a:xfrm>
            <a:off x="4018280" y="21996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sample</a:t>
            </a:r>
            <a:endParaRPr lang="zh-CN" altLang="en-US" sz="2000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3452800-8542-67A7-0148-02B231763405}"/>
              </a:ext>
            </a:extLst>
          </p:cNvPr>
          <p:cNvSpPr/>
          <p:nvPr/>
        </p:nvSpPr>
        <p:spPr>
          <a:xfrm rot="2499344">
            <a:off x="5059680" y="2015197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0639C25-A2DD-3A66-8711-5BA9A0C48F81}"/>
              </a:ext>
            </a:extLst>
          </p:cNvPr>
          <p:cNvSpPr/>
          <p:nvPr/>
        </p:nvSpPr>
        <p:spPr>
          <a:xfrm rot="19952845">
            <a:off x="5927245" y="2025248"/>
            <a:ext cx="762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B69A31-9E51-3EFC-8DB2-BF50C9358747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0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8980D-5F26-BBE6-3E1E-B759A761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GD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GD+dropout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A056C6-C234-B2BB-13F6-D11F4AC7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232"/>
            <a:ext cx="12192000" cy="4161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D63C9A-9243-FE12-6272-ACE36FAD0CA0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29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19A6C-6180-A866-2396-98352E4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SGD NO effect on condensation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81A4BE-D889-40C9-0A9C-BFEE36C167CE}"/>
              </a:ext>
            </a:extLst>
          </p:cNvPr>
          <p:cNvSpPr txBox="1"/>
          <p:nvPr/>
        </p:nvSpPr>
        <p:spPr>
          <a:xfrm>
            <a:off x="10525518" y="5823851"/>
            <a:ext cx="128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NimbusSanL-Regu"/>
              </a:rPr>
              <a:t>width 1000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E0DA9A-11BF-CC24-A439-2523AE73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1188903"/>
            <a:ext cx="9580880" cy="4289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C0D3B8-2299-1CBD-BE35-A27C6F5478E8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60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9798E8-A006-8A7D-B938-5FBF0F62C87F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4EF0AF-C165-53B9-CEED-3DACF2AFC928}"/>
                  </a:ext>
                </a:extLst>
              </p:cNvPr>
              <p:cNvSpPr txBox="1"/>
              <p:nvPr/>
            </p:nvSpPr>
            <p:spPr>
              <a:xfrm>
                <a:off x="4366530" y="1185549"/>
                <a:ext cx="4189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4EF0AF-C165-53B9-CEED-3DACF2AF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530" y="1185549"/>
                <a:ext cx="4189800" cy="369332"/>
              </a:xfrm>
              <a:prstGeom prst="rect">
                <a:avLst/>
              </a:prstGeom>
              <a:blipFill>
                <a:blip r:embed="rId2"/>
                <a:stretch>
                  <a:fillRect l="-1163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FA8E1D-2B07-6AF1-25D6-711F3B2C3AC5}"/>
                  </a:ext>
                </a:extLst>
              </p:cNvPr>
              <p:cNvSpPr txBox="1"/>
              <p:nvPr/>
            </p:nvSpPr>
            <p:spPr>
              <a:xfrm>
                <a:off x="5083263" y="2045715"/>
                <a:ext cx="38413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}</a:t>
                </a:r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FA8E1D-2B07-6AF1-25D6-711F3B2C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263" y="2045715"/>
                <a:ext cx="3841373" cy="369332"/>
              </a:xfrm>
              <a:prstGeom prst="rect">
                <a:avLst/>
              </a:prstGeom>
              <a:blipFill>
                <a:blip r:embed="rId3"/>
                <a:stretch>
                  <a:fillRect l="-2857" t="-25000" r="-2063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401FE2C-9630-53E1-A97E-513E9918AF4A}"/>
              </a:ext>
            </a:extLst>
          </p:cNvPr>
          <p:cNvSpPr txBox="1"/>
          <p:nvPr/>
        </p:nvSpPr>
        <p:spPr>
          <a:xfrm>
            <a:off x="2529775" y="1185549"/>
            <a:ext cx="173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model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6DAAB6-0631-81D9-3F24-8A2ECC9B2B5B}"/>
              </a:ext>
            </a:extLst>
          </p:cNvPr>
          <p:cNvSpPr txBox="1"/>
          <p:nvPr/>
        </p:nvSpPr>
        <p:spPr>
          <a:xfrm>
            <a:off x="2529775" y="1977173"/>
            <a:ext cx="173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Target data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DCA678-9106-2C4E-AA22-52CBE48A181D}"/>
              </a:ext>
            </a:extLst>
          </p:cNvPr>
          <p:cNvSpPr txBox="1"/>
          <p:nvPr/>
        </p:nvSpPr>
        <p:spPr>
          <a:xfrm>
            <a:off x="1876926" y="2723828"/>
            <a:ext cx="226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Perfect fitting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6B34A42-21E9-9C63-2C3D-2EDA0AEFEC93}"/>
                  </a:ext>
                </a:extLst>
              </p:cNvPr>
              <p:cNvSpPr txBox="1"/>
              <p:nvPr/>
            </p:nvSpPr>
            <p:spPr>
              <a:xfrm>
                <a:off x="4260652" y="2811749"/>
                <a:ext cx="4512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6B34A42-21E9-9C63-2C3D-2EDA0AEF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2" y="2811749"/>
                <a:ext cx="45126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E2899-5D12-D7F4-B4FC-E174326FCEEB}"/>
                  </a:ext>
                </a:extLst>
              </p:cNvPr>
              <p:cNvSpPr txBox="1"/>
              <p:nvPr/>
            </p:nvSpPr>
            <p:spPr>
              <a:xfrm>
                <a:off x="4260652" y="3291860"/>
                <a:ext cx="4512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E2899-5D12-D7F4-B4FC-E174326F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52" y="3291860"/>
                <a:ext cx="451264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05D6B6-9C0C-E509-01CD-74898BEC4E29}"/>
                  </a:ext>
                </a:extLst>
              </p:cNvPr>
              <p:cNvSpPr txBox="1"/>
              <p:nvPr/>
            </p:nvSpPr>
            <p:spPr>
              <a:xfrm>
                <a:off x="1876926" y="3858212"/>
                <a:ext cx="918155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05D6B6-9C0C-E509-01CD-74898BEC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6" y="3858212"/>
                <a:ext cx="9181551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26068E-35D4-F6F9-F497-7EEA7D9461AE}"/>
                  </a:ext>
                </a:extLst>
              </p:cNvPr>
              <p:cNvSpPr txBox="1"/>
              <p:nvPr/>
            </p:nvSpPr>
            <p:spPr>
              <a:xfrm>
                <a:off x="4581624" y="4513069"/>
                <a:ext cx="31683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26068E-35D4-F6F9-F497-7EEA7D946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24" y="4513069"/>
                <a:ext cx="3168303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FB431C3-16D2-6C03-B718-FEBA7C1347A6}"/>
                  </a:ext>
                </a:extLst>
              </p:cNvPr>
              <p:cNvSpPr txBox="1"/>
              <p:nvPr/>
            </p:nvSpPr>
            <p:spPr>
              <a:xfrm>
                <a:off x="4048080" y="5338569"/>
                <a:ext cx="4235390" cy="806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FB431C3-16D2-6C03-B718-FEBA7C134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80" y="5338569"/>
                <a:ext cx="4235390" cy="806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434F885-7BAF-BDCF-108B-3986B693C3D4}"/>
              </a:ext>
            </a:extLst>
          </p:cNvPr>
          <p:cNvCxnSpPr>
            <a:endCxn id="20" idx="1"/>
          </p:cNvCxnSpPr>
          <p:nvPr/>
        </p:nvCxnSpPr>
        <p:spPr>
          <a:xfrm>
            <a:off x="2916455" y="4262107"/>
            <a:ext cx="1665169" cy="5895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6260490-A89D-ECA5-5452-119CD6C9C6C9}"/>
              </a:ext>
            </a:extLst>
          </p:cNvPr>
          <p:cNvCxnSpPr>
            <a:cxnSpLocks/>
          </p:cNvCxnSpPr>
          <p:nvPr/>
        </p:nvCxnSpPr>
        <p:spPr>
          <a:xfrm>
            <a:off x="6165775" y="4262073"/>
            <a:ext cx="0" cy="3665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DEAF01-EF79-5BB7-1A75-06DFD052F5C0}"/>
              </a:ext>
            </a:extLst>
          </p:cNvPr>
          <p:cNvCxnSpPr/>
          <p:nvPr/>
        </p:nvCxnSpPr>
        <p:spPr>
          <a:xfrm flipH="1">
            <a:off x="7594333" y="4186989"/>
            <a:ext cx="1178965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98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9798E8-A006-8A7D-B938-5FBF0F62C87F}"/>
              </a:ext>
            </a:extLst>
          </p:cNvPr>
          <p:cNvSpPr/>
          <p:nvPr/>
        </p:nvSpPr>
        <p:spPr>
          <a:xfrm>
            <a:off x="0" y="648866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AFA4E39-6A3E-FF2C-09CB-3963783E6AF5}"/>
              </a:ext>
            </a:extLst>
          </p:cNvPr>
          <p:cNvCxnSpPr>
            <a:cxnSpLocks/>
          </p:cNvCxnSpPr>
          <p:nvPr/>
        </p:nvCxnSpPr>
        <p:spPr>
          <a:xfrm flipV="1">
            <a:off x="7081192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1E0589-9357-7A89-808E-4D5FF128D0F4}"/>
              </a:ext>
            </a:extLst>
          </p:cNvPr>
          <p:cNvCxnSpPr>
            <a:cxnSpLocks/>
          </p:cNvCxnSpPr>
          <p:nvPr/>
        </p:nvCxnSpPr>
        <p:spPr>
          <a:xfrm flipH="1" flipV="1">
            <a:off x="3234347" y="3210214"/>
            <a:ext cx="572756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E14776A-5C19-D571-2612-959CFE570BB8}"/>
              </a:ext>
            </a:extLst>
          </p:cNvPr>
          <p:cNvCxnSpPr>
            <a:cxnSpLocks/>
          </p:cNvCxnSpPr>
          <p:nvPr/>
        </p:nvCxnSpPr>
        <p:spPr>
          <a:xfrm flipV="1">
            <a:off x="4536445" y="3210214"/>
            <a:ext cx="546799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A3778FF-4378-0DDA-7ADB-451AA9231F0C}"/>
              </a:ext>
            </a:extLst>
          </p:cNvPr>
          <p:cNvSpPr/>
          <p:nvPr/>
        </p:nvSpPr>
        <p:spPr>
          <a:xfrm>
            <a:off x="5746435" y="3366804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8F1917-F72A-AE68-C0E6-B967CE87B46F}"/>
              </a:ext>
            </a:extLst>
          </p:cNvPr>
          <p:cNvSpPr/>
          <p:nvPr/>
        </p:nvSpPr>
        <p:spPr>
          <a:xfrm>
            <a:off x="4120863" y="3210214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79C39D-570B-01D8-25B9-6702F7FA00C9}"/>
              </a:ext>
            </a:extLst>
          </p:cNvPr>
          <p:cNvSpPr/>
          <p:nvPr/>
        </p:nvSpPr>
        <p:spPr>
          <a:xfrm>
            <a:off x="7715912" y="3454603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0E4489-F5F6-F9DF-68E8-706DEC44FC06}"/>
              </a:ext>
            </a:extLst>
          </p:cNvPr>
          <p:cNvSpPr/>
          <p:nvPr/>
        </p:nvSpPr>
        <p:spPr>
          <a:xfrm>
            <a:off x="7959333" y="3227675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0ADECB6-4EBE-146F-599F-1DA984C05FEC}"/>
              </a:ext>
            </a:extLst>
          </p:cNvPr>
          <p:cNvSpPr/>
          <p:nvPr/>
        </p:nvSpPr>
        <p:spPr>
          <a:xfrm>
            <a:off x="5746435" y="3492405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20DFB52-D643-50F5-6476-81774708E976}"/>
              </a:ext>
            </a:extLst>
          </p:cNvPr>
          <p:cNvCxnSpPr>
            <a:cxnSpLocks/>
          </p:cNvCxnSpPr>
          <p:nvPr/>
        </p:nvCxnSpPr>
        <p:spPr>
          <a:xfrm flipV="1">
            <a:off x="8859751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1A8C080-F7CE-CA18-0DFD-C05C7AEBF342}"/>
              </a:ext>
            </a:extLst>
          </p:cNvPr>
          <p:cNvSpPr/>
          <p:nvPr/>
        </p:nvSpPr>
        <p:spPr>
          <a:xfrm>
            <a:off x="3869067" y="3437722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/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/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zh-CN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50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8980D-5F26-BBE6-3E1E-B759A761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effect on generalization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095B0A-C01C-3FC2-4BC7-61E34B8C3A1D}"/>
              </a:ext>
            </a:extLst>
          </p:cNvPr>
          <p:cNvSpPr txBox="1"/>
          <p:nvPr/>
        </p:nvSpPr>
        <p:spPr>
          <a:xfrm>
            <a:off x="518160" y="838200"/>
            <a:ext cx="937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Teacher student setup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Teacher network: two-layer tanh NN, width 2, </a:t>
            </a:r>
            <a:r>
              <a:rPr lang="en-US" altLang="zh-CN" sz="2000" dirty="0">
                <a:solidFill>
                  <a:srgbClr val="FF0000"/>
                </a:solidFill>
              </a:rPr>
              <a:t>6 free parameters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Student network: two-layer tanh NN, width 1000, </a:t>
            </a:r>
            <a:r>
              <a:rPr lang="en-US" altLang="zh-CN" sz="2000" dirty="0">
                <a:solidFill>
                  <a:srgbClr val="FF0000"/>
                </a:solidFill>
              </a:rPr>
              <a:t>3000 free parameters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F1929A-638B-AC9A-56C0-4B594BBA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4" y="2489200"/>
            <a:ext cx="6330425" cy="3733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898A24-0FCC-1DEF-D6AB-4F4BFB2C1611}"/>
              </a:ext>
            </a:extLst>
          </p:cNvPr>
          <p:cNvSpPr txBox="1"/>
          <p:nvPr/>
        </p:nvSpPr>
        <p:spPr>
          <a:xfrm>
            <a:off x="2103120" y="2052004"/>
            <a:ext cx="902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/>
              <a:t>Condensation: even large networks require few samples to generalize well!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297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2F4FA-F11F-1884-E664-381D498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/>
              <p:nvPr/>
            </p:nvSpPr>
            <p:spPr>
              <a:xfrm>
                <a:off x="548640" y="1042416"/>
                <a:ext cx="10707624" cy="2606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什么是凝聚现象？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凝聚现象的实验中，为什么网络参数的初始化要使用小初始化？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对于一个两层</a:t>
                </a:r>
                <a:r>
                  <a:rPr kumimoji="1" lang="en-US" altLang="zh-CN" sz="2800" dirty="0">
                    <a:solidFill>
                      <a:schemeClr val="tx2"/>
                    </a:solidFill>
                  </a:rPr>
                  <a:t>tanh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神经网络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>
                    <a:solidFill>
                      <a:schemeClr val="tx2"/>
                    </a:solidFill>
                  </a:rPr>
                  <a:t>，为什么在训练初始阶段会学习到线性函数？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042416"/>
                <a:ext cx="10707624" cy="2606163"/>
              </a:xfrm>
              <a:prstGeom prst="rect">
                <a:avLst/>
              </a:prstGeom>
              <a:blipFill>
                <a:blip r:embed="rId2"/>
                <a:stretch>
                  <a:fillRect l="-1195" r="-114" b="-4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1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A55-670D-8578-AFEB-64E8A9F0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4B2C-F786-403A-50CE-BF64EDB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小初始化的凝聚现象示意图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3433B9-B00A-F435-5C8F-A72447969A08}"/>
              </a:ext>
            </a:extLst>
          </p:cNvPr>
          <p:cNvGrpSpPr/>
          <p:nvPr/>
        </p:nvGrpSpPr>
        <p:grpSpPr>
          <a:xfrm>
            <a:off x="2406026" y="1106299"/>
            <a:ext cx="7379947" cy="2828657"/>
            <a:chOff x="4270750" y="2989953"/>
            <a:chExt cx="7882206" cy="299731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07641E-150B-4DA2-35CE-012449E79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8"/>
            <a:stretch/>
          </p:blipFill>
          <p:spPr>
            <a:xfrm>
              <a:off x="4270750" y="2989953"/>
              <a:ext cx="7882206" cy="29757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00C410-3AC1-0DCC-EB83-C2E00CFF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AFC800-FCC7-8D31-FAE2-CCA3CBD7154E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36EDD4-83C3-9389-8416-AE7965B20BCB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3E6C9E7-C880-17F5-EC57-A227AA1E5DD3}"/>
              </a:ext>
            </a:extLst>
          </p:cNvPr>
          <p:cNvSpPr/>
          <p:nvPr/>
        </p:nvSpPr>
        <p:spPr>
          <a:xfrm>
            <a:off x="1707650" y="5283719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随机初始化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767ACC-509B-6EE9-74A1-84CC05CD26A9}"/>
              </a:ext>
            </a:extLst>
          </p:cNvPr>
          <p:cNvSpPr/>
          <p:nvPr/>
        </p:nvSpPr>
        <p:spPr>
          <a:xfrm>
            <a:off x="5004735" y="5283718"/>
            <a:ext cx="2539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经过训练：达到参数凝聚状态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A183ED-3F21-F53D-2AA6-25264BCEE159}"/>
              </a:ext>
            </a:extLst>
          </p:cNvPr>
          <p:cNvSpPr/>
          <p:nvPr/>
        </p:nvSpPr>
        <p:spPr>
          <a:xfrm>
            <a:off x="8117487" y="5283718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等价于小网络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6128A1-39A8-A861-3319-8F82F2AED566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4CEB6C-4BB9-54C5-B1E4-43C8E884AB69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9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599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2F4FA-F11F-1884-E664-381D498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思考题答案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7B178A-9969-7173-FC1A-054334627EBA}"/>
              </a:ext>
            </a:extLst>
          </p:cNvPr>
          <p:cNvSpPr txBox="1"/>
          <p:nvPr/>
        </p:nvSpPr>
        <p:spPr>
          <a:xfrm>
            <a:off x="548640" y="1042416"/>
            <a:ext cx="10707624" cy="455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tx2"/>
                </a:solidFill>
              </a:rPr>
              <a:t>1.</a:t>
            </a:r>
            <a:r>
              <a:rPr kumimoji="1" lang="zh-CN" altLang="en-US" sz="2800" dirty="0">
                <a:solidFill>
                  <a:schemeClr val="tx2"/>
                </a:solidFill>
              </a:rPr>
              <a:t> 什么是凝聚现象？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tx2"/>
                </a:solidFill>
              </a:rPr>
              <a:t>在神经网络的训练过程中，同一层的神经元的训练权重会趋于一致。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tx2"/>
                </a:solidFill>
              </a:rPr>
              <a:t>2.</a:t>
            </a:r>
            <a:r>
              <a:rPr kumimoji="1" lang="zh-CN" altLang="en-US" sz="2800" dirty="0">
                <a:solidFill>
                  <a:schemeClr val="tx2"/>
                </a:solidFill>
              </a:rPr>
              <a:t> 凝聚现象的实验中，为什么网络参数的初始化要使用小初始化？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tx2"/>
                </a:solidFill>
              </a:rPr>
              <a:t>初始化越小时，神经元运动轨迹越相似，因此越容易到相同的稳定点，从而神经元的参数趋于一致。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39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2F4FA-F11F-1884-E664-381D498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思考题答案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/>
              <p:nvPr/>
            </p:nvSpPr>
            <p:spPr>
              <a:xfrm>
                <a:off x="548640" y="1042416"/>
                <a:ext cx="11262118" cy="4553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en-US" altLang="zh-CN" sz="2800" dirty="0">
                    <a:solidFill>
                      <a:schemeClr val="tx2"/>
                    </a:solidFill>
                  </a:rPr>
                  <a:t>3.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 对于一个两层</a:t>
                </a:r>
                <a:r>
                  <a:rPr kumimoji="1" lang="en-US" altLang="zh-CN" sz="2800" dirty="0">
                    <a:solidFill>
                      <a:schemeClr val="tx2"/>
                    </a:solidFill>
                  </a:rPr>
                  <a:t>tanh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神经网络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>
                    <a:solidFill>
                      <a:schemeClr val="tx2"/>
                    </a:solidFill>
                  </a:rPr>
                  <a:t>，为什么在训练初始阶段会学习到线性函数？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由于</a:t>
                </a:r>
                <a:r>
                  <a:rPr kumimoji="1" lang="en-US" altLang="zh-CN" sz="2800" dirty="0">
                    <a:solidFill>
                      <a:schemeClr val="tx2"/>
                    </a:solidFill>
                  </a:rPr>
                  <a:t>tanh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函数在原点处有，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因此小初始化时在训练的初始阶段有泰勒展开：</a:t>
                </a:r>
                <a:r>
                  <a:rPr lang="en-US" altLang="zh-CN" sz="2800" b="1" dirty="0">
                    <a:solidFill>
                      <a:schemeClr val="tx2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800" dirty="0">
                    <a:solidFill>
                      <a:schemeClr val="tx2"/>
                    </a:solidFill>
                  </a:rPr>
                  <a:t>因此在训练的初始阶段会学习到线性函数。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042416"/>
                <a:ext cx="11262118" cy="4553170"/>
              </a:xfrm>
              <a:prstGeom prst="rect">
                <a:avLst/>
              </a:prstGeom>
              <a:blipFill>
                <a:blip r:embed="rId2"/>
                <a:stretch>
                  <a:fillRect l="-1917" t="-11699" r="-225" b="-8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26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2F4FA-F11F-1884-E664-381D498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思考题答案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/>
              <p:nvPr/>
            </p:nvSpPr>
            <p:spPr>
              <a:xfrm>
                <a:off x="548640" y="1042416"/>
                <a:ext cx="10707624" cy="15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800" dirty="0">
                    <a:solidFill>
                      <a:schemeClr val="tx2"/>
                    </a:solidFill>
                  </a:rPr>
                  <a:t>4.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 考虑函数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800" dirty="0">
                    <a:solidFill>
                      <a:schemeClr val="tx2"/>
                    </a:solidFill>
                  </a:rPr>
                  <a:t>, </a:t>
                </a:r>
                <a:r>
                  <a:rPr kumimoji="1" lang="zh-CN" altLang="en-US" sz="2800" dirty="0">
                    <a:solidFill>
                      <a:schemeClr val="tx2"/>
                    </a:solidFill>
                  </a:rPr>
                  <a:t>为什么当学习率太大时，梯度下降会带来训练的不稳定性？</a:t>
                </a:r>
                <a:endParaRPr kumimoji="1" lang="en-US" altLang="zh-CN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7B178A-9969-7173-FC1A-05433462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042416"/>
                <a:ext cx="10707624" cy="1579728"/>
              </a:xfrm>
              <a:prstGeom prst="rect">
                <a:avLst/>
              </a:prstGeom>
              <a:blipFill>
                <a:blip r:embed="rId2"/>
                <a:stretch>
                  <a:fillRect l="-1185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2E8EA7-0A5B-C528-1B1F-6ECC150822B9}"/>
                  </a:ext>
                </a:extLst>
              </p:cNvPr>
              <p:cNvSpPr txBox="1"/>
              <p:nvPr/>
            </p:nvSpPr>
            <p:spPr>
              <a:xfrm>
                <a:off x="1113947" y="2700116"/>
                <a:ext cx="3138791" cy="311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梯度下降的表达式：</a:t>
                </a:r>
                <a:endParaRPr kumimoji="1" lang="en-US" altLang="zh-CN" sz="2400" b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𝜂𝜆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𝜂𝜆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algn="l"/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2E8EA7-0A5B-C528-1B1F-6ECC1508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47" y="2700116"/>
                <a:ext cx="3138791" cy="3115468"/>
              </a:xfrm>
              <a:prstGeom prst="rect">
                <a:avLst/>
              </a:prstGeom>
              <a:blipFill>
                <a:blip r:embed="rId3"/>
                <a:stretch>
                  <a:fillRect l="-2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A420ED-EDD5-8878-EBBD-CB89F50AB9EF}"/>
                  </a:ext>
                </a:extLst>
              </p:cNvPr>
              <p:cNvSpPr txBox="1"/>
              <p:nvPr/>
            </p:nvSpPr>
            <p:spPr>
              <a:xfrm>
                <a:off x="6581216" y="2622144"/>
                <a:ext cx="3605720" cy="2831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+mn-ea"/>
                  </a:rPr>
                  <a:t>如果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kumimoji="1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+mn-ea"/>
                  </a:rPr>
                  <a:t>那么由左边梯度下降的表达式可以得到：</a:t>
                </a:r>
                <a:endParaRPr kumimoji="1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A420ED-EDD5-8878-EBBD-CB89F50AB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16" y="2622144"/>
                <a:ext cx="3605720" cy="2831673"/>
              </a:xfrm>
              <a:prstGeom prst="rect">
                <a:avLst/>
              </a:prstGeom>
              <a:blipFill>
                <a:blip r:embed="rId4"/>
                <a:stretch>
                  <a:fillRect l="-2807" r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17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249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下 10">
            <a:extLst>
              <a:ext uri="{FF2B5EF4-FFF2-40B4-BE49-F238E27FC236}">
                <a16:creationId xmlns:a16="http://schemas.microsoft.com/office/drawing/2014/main" id="{96989510-A506-4694-8AFA-23512B7C665D}"/>
              </a:ext>
            </a:extLst>
          </p:cNvPr>
          <p:cNvSpPr/>
          <p:nvPr/>
        </p:nvSpPr>
        <p:spPr>
          <a:xfrm>
            <a:off x="3480816" y="1859280"/>
            <a:ext cx="533400" cy="27482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2363218" y="477140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两个神经元的网络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4EFCD6-381E-45E8-9661-84F9E43B9F8D}"/>
              </a:ext>
            </a:extLst>
          </p:cNvPr>
          <p:cNvSpPr txBox="1"/>
          <p:nvPr/>
        </p:nvSpPr>
        <p:spPr>
          <a:xfrm>
            <a:off x="1453587" y="1172211"/>
            <a:ext cx="4481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242C2D"/>
                </a:solidFill>
                <a:latin typeface="Book Antiqua"/>
                <a:ea typeface="黑体"/>
              </a:rPr>
              <a:t>大网络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186D25-96B1-41BC-A582-2A8615BF7955}"/>
              </a:ext>
            </a:extLst>
          </p:cNvPr>
          <p:cNvSpPr txBox="1"/>
          <p:nvPr/>
        </p:nvSpPr>
        <p:spPr>
          <a:xfrm>
            <a:off x="2779776" y="2971810"/>
            <a:ext cx="193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73C1E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相似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D73C1E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73C1E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ABD9FFA-425E-E22C-2F42-677087A6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为什么我们不直接训练一个小网络？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3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两层网络不同宽度的实验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C7E9A-64A5-48FF-8140-4BE2759D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761979"/>
            <a:ext cx="6376483" cy="5547478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43B79FC2-FDB2-A7D3-BBE6-5D258A3E9FB3}"/>
              </a:ext>
            </a:extLst>
          </p:cNvPr>
          <p:cNvSpPr/>
          <p:nvPr/>
        </p:nvSpPr>
        <p:spPr>
          <a:xfrm>
            <a:off x="5229858" y="3368039"/>
            <a:ext cx="99062" cy="33326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242C2D"/>
                </a:solidFill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D2DEC-C8C0-EED3-BA33-E2ED2A528C13}"/>
              </a:ext>
            </a:extLst>
          </p:cNvPr>
          <p:cNvSpPr txBox="1"/>
          <p:nvPr/>
        </p:nvSpPr>
        <p:spPr>
          <a:xfrm>
            <a:off x="7576457" y="2967335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更宽的网络</a:t>
            </a:r>
            <a:r>
              <a:rPr kumimoji="1" lang="en-US" altLang="zh-CN" sz="2400" dirty="0"/>
              <a:t>loss</a:t>
            </a:r>
            <a:r>
              <a:rPr kumimoji="1" lang="zh-CN" altLang="en-US" sz="2400" dirty="0"/>
              <a:t>更容易下降！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D4520ED-9DC4-ACDA-466E-3EB3BDC77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52010"/>
              </p:ext>
            </p:extLst>
          </p:nvPr>
        </p:nvGraphicFramePr>
        <p:xfrm>
          <a:off x="0" y="6307363"/>
          <a:ext cx="9512808" cy="975360"/>
        </p:xfrm>
        <a:graphic>
          <a:graphicData uri="http://schemas.openxmlformats.org/drawingml/2006/table">
            <a:tbl>
              <a:tblPr/>
              <a:tblGrid>
                <a:gridCol w="9512808">
                  <a:extLst>
                    <a:ext uri="{9D8B030D-6E8A-4147-A177-3AD203B41FA5}">
                      <a16:colId xmlns:a16="http://schemas.microsoft.com/office/drawing/2014/main" val="1204151484"/>
                    </a:ext>
                  </a:extLst>
                </a:gridCol>
              </a:tblGrid>
              <a:tr h="292526">
                <a:tc>
                  <a:txBody>
                    <a:bodyPr/>
                    <a:lstStyle/>
                    <a:p>
                      <a:r>
                        <a:rPr lang="en" sz="1400" dirty="0" err="1">
                          <a:solidFill>
                            <a:schemeClr val="bg1"/>
                          </a:solidFill>
                        </a:rPr>
                        <a:t>Yaoyu</a:t>
                      </a:r>
                      <a:r>
                        <a:rPr lang="en" sz="1400" dirty="0">
                          <a:solidFill>
                            <a:schemeClr val="bg1"/>
                          </a:solidFill>
                        </a:rPr>
                        <a:t> Zhang, </a:t>
                      </a:r>
                      <a:r>
                        <a:rPr lang="en" sz="1400" dirty="0" err="1">
                          <a:solidFill>
                            <a:schemeClr val="bg1"/>
                          </a:solidFill>
                        </a:rPr>
                        <a:t>Zhongwang</a:t>
                      </a:r>
                      <a:r>
                        <a:rPr lang="en" sz="1400" dirty="0">
                          <a:solidFill>
                            <a:schemeClr val="bg1"/>
                          </a:solidFill>
                        </a:rPr>
                        <a:t> Zhang, Tao Luo, and </a:t>
                      </a:r>
                      <a:r>
                        <a:rPr lang="en" sz="1400" dirty="0" err="1">
                          <a:solidFill>
                            <a:schemeClr val="bg1"/>
                          </a:solidFill>
                        </a:rPr>
                        <a:t>Zhi</a:t>
                      </a:r>
                      <a:r>
                        <a:rPr lang="en" sz="1400" dirty="0">
                          <a:solidFill>
                            <a:schemeClr val="bg1"/>
                          </a:solidFill>
                        </a:rPr>
                        <a:t>-Qin John Xu. "Embedding principle of loss landscape of deep neural networks." </a:t>
                      </a:r>
                      <a:r>
                        <a:rPr lang="en" sz="1400" i="1" dirty="0">
                          <a:solidFill>
                            <a:schemeClr val="bg1"/>
                          </a:solidFill>
                        </a:rPr>
                        <a:t>Advances in Neural Information Processing Systems</a:t>
                      </a:r>
                      <a:r>
                        <a:rPr lang="en" sz="1400" dirty="0">
                          <a:solidFill>
                            <a:schemeClr val="bg1"/>
                          </a:solidFill>
                        </a:rPr>
                        <a:t> 34 (2021): 14848-14859.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324776"/>
                  </a:ext>
                </a:extLst>
              </a:tr>
              <a:tr h="2581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59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197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C7549-58DF-739F-48D9-AFA8D4F5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神经元的“分裂”操作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5AFC3-B6C1-D31F-30FE-D7E3C6E9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32" y="2081104"/>
            <a:ext cx="8670786" cy="35892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5E8E09-B350-315E-2778-AD6E8AFEB71C}"/>
              </a:ext>
            </a:extLst>
          </p:cNvPr>
          <p:cNvSpPr txBox="1"/>
          <p:nvPr/>
        </p:nvSpPr>
        <p:spPr>
          <a:xfrm>
            <a:off x="318052" y="969870"/>
            <a:ext cx="11315699" cy="75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将任何隐藏层神经元</a:t>
            </a:r>
            <a:r>
              <a:rPr lang="en-US" altLang="zh-CN" sz="1800" dirty="0">
                <a:solidFill>
                  <a:srgbClr val="070707"/>
                </a:solidFill>
                <a:effectLst/>
                <a:latin typeface="FandolSong-Regular-Identity-H"/>
              </a:rPr>
              <a:t>(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比如左侧网络中的黑色神经元</a:t>
            </a:r>
            <a:r>
              <a:rPr lang="en-US" altLang="zh-CN" sz="1800" dirty="0">
                <a:solidFill>
                  <a:srgbClr val="070707"/>
                </a:solidFill>
                <a:effectLst/>
                <a:latin typeface="FandolSong-Regular-Identity-H"/>
              </a:rPr>
              <a:t>)</a:t>
            </a:r>
            <a:r>
              <a:rPr lang="zh-CN" altLang="en-US" sz="1800" b="1" dirty="0">
                <a:effectLst/>
                <a:latin typeface="FandolSong-Regular-Identity-H"/>
              </a:rPr>
              <a:t>分裂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为两个神经元</a:t>
            </a:r>
            <a:r>
              <a:rPr lang="en-US" altLang="zh-CN" sz="1800" dirty="0">
                <a:solidFill>
                  <a:srgbClr val="070707"/>
                </a:solidFill>
                <a:effectLst/>
                <a:latin typeface="FandolSong-Regular-Identity-H"/>
              </a:rPr>
              <a:t>(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右侧网络中的蓝色和紫色神经元</a:t>
            </a:r>
            <a:r>
              <a:rPr lang="en-US" altLang="zh-CN" sz="1800" dirty="0">
                <a:solidFill>
                  <a:srgbClr val="070707"/>
                </a:solidFill>
                <a:effectLst/>
                <a:latin typeface="FandolSong-Regular-Identity-H"/>
              </a:rPr>
              <a:t>)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，这两个新神经元的</a:t>
            </a:r>
            <a:r>
              <a:rPr lang="zh-CN" altLang="en-US" sz="1800" b="1" dirty="0">
                <a:effectLst/>
                <a:latin typeface="FandolSong-Regular-Identity-H"/>
              </a:rPr>
              <a:t>输入权重与原神经元相同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，而输出权重则按比例 </a:t>
            </a:r>
            <a:r>
              <a:rPr lang="el-GR" altLang="zh-CN" sz="1800" b="1" dirty="0">
                <a:effectLst/>
                <a:latin typeface="CMMI10"/>
              </a:rPr>
              <a:t>α</a:t>
            </a:r>
            <a:r>
              <a:rPr lang="el-GR" altLang="zh-CN" sz="1800" dirty="0">
                <a:solidFill>
                  <a:srgbClr val="070707"/>
                </a:solidFill>
                <a:effectLst/>
                <a:latin typeface="CMMI10"/>
              </a:rPr>
              <a:t> 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和 </a:t>
            </a:r>
            <a:r>
              <a:rPr lang="en-US" altLang="zh-CN" sz="1800" b="1" dirty="0">
                <a:effectLst/>
                <a:latin typeface="CMR10"/>
              </a:rPr>
              <a:t>(1 </a:t>
            </a:r>
            <a:r>
              <a:rPr lang="zh-CN" altLang="en-US" sz="1800" b="1" dirty="0">
                <a:effectLst/>
                <a:latin typeface="CMSY10"/>
              </a:rPr>
              <a:t>− </a:t>
            </a:r>
            <a:r>
              <a:rPr lang="el-GR" altLang="zh-CN" sz="1800" b="1" dirty="0">
                <a:effectLst/>
                <a:latin typeface="CMMI10"/>
              </a:rPr>
              <a:t>α</a:t>
            </a:r>
            <a:r>
              <a:rPr lang="el-GR" altLang="zh-CN" sz="1800" b="1" dirty="0">
                <a:effectLst/>
                <a:latin typeface="CMR10"/>
              </a:rPr>
              <a:t>)</a:t>
            </a:r>
            <a:r>
              <a:rPr lang="el-GR" altLang="zh-CN" sz="1800" dirty="0">
                <a:solidFill>
                  <a:schemeClr val="tx2"/>
                </a:solidFill>
                <a:effectLst/>
                <a:latin typeface="FandolSong-Regular-Identity-H"/>
              </a:rPr>
              <a:t>(</a:t>
            </a:r>
            <a:r>
              <a:rPr lang="el-GR" altLang="zh-CN" sz="1800" dirty="0">
                <a:solidFill>
                  <a:srgbClr val="070707"/>
                </a:solidFill>
                <a:effectLst/>
                <a:latin typeface="CMMI10"/>
              </a:rPr>
              <a:t>α </a:t>
            </a:r>
            <a:r>
              <a:rPr lang="el-GR" altLang="zh-CN" sz="1800" dirty="0">
                <a:solidFill>
                  <a:srgbClr val="070707"/>
                </a:solidFill>
                <a:effectLst/>
                <a:latin typeface="CMSY10"/>
              </a:rPr>
              <a:t>∈ </a:t>
            </a:r>
            <a:r>
              <a:rPr lang="en-GB" altLang="zh-CN" sz="1800" dirty="0">
                <a:solidFill>
                  <a:srgbClr val="070707"/>
                </a:solidFill>
                <a:effectLst/>
                <a:latin typeface="MSBM10"/>
              </a:rPr>
              <a:t>R 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为一个超参数</a:t>
            </a:r>
            <a:r>
              <a:rPr lang="en-US" altLang="zh-CN" sz="1800" dirty="0">
                <a:solidFill>
                  <a:srgbClr val="070707"/>
                </a:solidFill>
                <a:effectLst/>
                <a:latin typeface="FandolSong-Regular-Identity-H"/>
              </a:rPr>
              <a:t>) </a:t>
            </a:r>
            <a:r>
              <a:rPr lang="zh-CN" altLang="en-US" sz="1800" dirty="0">
                <a:solidFill>
                  <a:srgbClr val="070707"/>
                </a:solidFill>
                <a:effectLst/>
                <a:latin typeface="FandolSong-Regular-Identity-H"/>
              </a:rPr>
              <a:t>分配。</a:t>
            </a:r>
            <a:endParaRPr lang="en-US" altLang="zh-CN" sz="1800" dirty="0">
              <a:solidFill>
                <a:srgbClr val="070707"/>
              </a:solidFill>
              <a:effectLst/>
              <a:latin typeface="FandolSong-Regular-Identity-H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868944C-643E-BF48-B342-5FFB09028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70499"/>
              </p:ext>
            </p:extLst>
          </p:nvPr>
        </p:nvGraphicFramePr>
        <p:xfrm>
          <a:off x="0" y="6307363"/>
          <a:ext cx="9512808" cy="975360"/>
        </p:xfrm>
        <a:graphic>
          <a:graphicData uri="http://schemas.openxmlformats.org/drawingml/2006/table">
            <a:tbl>
              <a:tblPr/>
              <a:tblGrid>
                <a:gridCol w="9512808">
                  <a:extLst>
                    <a:ext uri="{9D8B030D-6E8A-4147-A177-3AD203B41FA5}">
                      <a16:colId xmlns:a16="http://schemas.microsoft.com/office/drawing/2014/main" val="1204151484"/>
                    </a:ext>
                  </a:extLst>
                </a:gridCol>
              </a:tblGrid>
              <a:tr h="292526">
                <a:tc>
                  <a:txBody>
                    <a:bodyPr/>
                    <a:lstStyle/>
                    <a:p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Yaoyu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Zhang, </a:t>
                      </a:r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Zhongwang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Zhang, Tao Luo, and </a:t>
                      </a:r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Zhi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-Qin John Xu. "Embedding principle of loss landscape of deep neural networks." </a:t>
                      </a:r>
                      <a:r>
                        <a:rPr lang="en" altLang="zh-CN" sz="1400" i="1" dirty="0">
                          <a:solidFill>
                            <a:schemeClr val="bg1"/>
                          </a:solidFill>
                        </a:rPr>
                        <a:t>Advances in Neural Information Processing Systems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34 (2021): 14848-14859.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324776"/>
                  </a:ext>
                </a:extLst>
              </a:tr>
              <a:tr h="2581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59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066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临界点嵌入的性质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EFA9C9-9B11-4FAC-96CE-3D0D1ACB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" y="1466564"/>
            <a:ext cx="11974939" cy="47913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85D442-C581-4538-A1F7-E839EEF768E5}"/>
              </a:ext>
            </a:extLst>
          </p:cNvPr>
          <p:cNvSpPr txBox="1"/>
          <p:nvPr/>
        </p:nvSpPr>
        <p:spPr>
          <a:xfrm>
            <a:off x="90859" y="815989"/>
            <a:ext cx="1197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可以增加网络在临界点处的负特征值：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B61616"/>
                </a:solidFill>
                <a:latin typeface="Book Antiqua"/>
                <a:ea typeface="黑体"/>
              </a:rPr>
              <a:t>局部极小变为鞍点；增加下降方向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4503AF-A638-59C6-82BD-A847768CB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02853"/>
              </p:ext>
            </p:extLst>
          </p:nvPr>
        </p:nvGraphicFramePr>
        <p:xfrm>
          <a:off x="0" y="6307363"/>
          <a:ext cx="9512808" cy="975360"/>
        </p:xfrm>
        <a:graphic>
          <a:graphicData uri="http://schemas.openxmlformats.org/drawingml/2006/table">
            <a:tbl>
              <a:tblPr/>
              <a:tblGrid>
                <a:gridCol w="9512808">
                  <a:extLst>
                    <a:ext uri="{9D8B030D-6E8A-4147-A177-3AD203B41FA5}">
                      <a16:colId xmlns:a16="http://schemas.microsoft.com/office/drawing/2014/main" val="1204151484"/>
                    </a:ext>
                  </a:extLst>
                </a:gridCol>
              </a:tblGrid>
              <a:tr h="292526">
                <a:tc>
                  <a:txBody>
                    <a:bodyPr/>
                    <a:lstStyle/>
                    <a:p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Yaoyu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Zhang, </a:t>
                      </a:r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Zhongwang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Zhang, Tao Luo, and </a:t>
                      </a:r>
                      <a:r>
                        <a:rPr lang="en" altLang="zh-CN" sz="1400" dirty="0" err="1">
                          <a:solidFill>
                            <a:schemeClr val="bg1"/>
                          </a:solidFill>
                        </a:rPr>
                        <a:t>Zhi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-Qin John Xu. "Embedding principle of loss landscape of deep neural networks." </a:t>
                      </a:r>
                      <a:r>
                        <a:rPr lang="en" altLang="zh-CN" sz="1400" i="1" dirty="0">
                          <a:solidFill>
                            <a:schemeClr val="bg1"/>
                          </a:solidFill>
                        </a:rPr>
                        <a:t>Advances in Neural Information Processing Systems</a:t>
                      </a:r>
                      <a:r>
                        <a:rPr lang="en" altLang="zh-CN" sz="1400" dirty="0">
                          <a:solidFill>
                            <a:schemeClr val="bg1"/>
                          </a:solidFill>
                        </a:rPr>
                        <a:t> 34 (2021): 14848-14859.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324776"/>
                  </a:ext>
                </a:extLst>
              </a:tr>
              <a:tr h="2581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59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6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1300-68B2-405E-8CD5-C5DF59C0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神经元剪枝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4F77A-F96C-4BF7-B3B6-77F164CE6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9"/>
          <a:stretch/>
        </p:blipFill>
        <p:spPr>
          <a:xfrm>
            <a:off x="0" y="1465640"/>
            <a:ext cx="12192000" cy="22742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09997F-A03E-4906-AA3B-B689A1A4DFCA}"/>
              </a:ext>
            </a:extLst>
          </p:cNvPr>
          <p:cNvSpPr txBox="1"/>
          <p:nvPr/>
        </p:nvSpPr>
        <p:spPr>
          <a:xfrm>
            <a:off x="1962228" y="5296457"/>
            <a:ext cx="863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MNIST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数据实验中，可以将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个神经元缩减为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58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个神经元。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D9737-2E8B-B1B4-EF66-A7865CF15368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9EDDE5-C452-A4F4-0A51-D769713629AC}"/>
              </a:ext>
            </a:extLst>
          </p:cNvPr>
          <p:cNvSpPr txBox="1"/>
          <p:nvPr/>
        </p:nvSpPr>
        <p:spPr>
          <a:xfrm>
            <a:off x="859536" y="4460849"/>
            <a:ext cx="177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初始的</a:t>
            </a:r>
            <a:r>
              <a:rPr kumimoji="1" lang="en-US" altLang="zh-CN" sz="2000" dirty="0"/>
              <a:t>loss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B6AEA7-975F-2C67-D33B-890C44BD8238}"/>
              </a:ext>
            </a:extLst>
          </p:cNvPr>
          <p:cNvSpPr txBox="1"/>
          <p:nvPr/>
        </p:nvSpPr>
        <p:spPr>
          <a:xfrm>
            <a:off x="3572256" y="4460849"/>
            <a:ext cx="2426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神经元方向相似度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511685-5A06-55B6-C616-FFD9E26C3E1A}"/>
              </a:ext>
            </a:extLst>
          </p:cNvPr>
          <p:cNvSpPr txBox="1"/>
          <p:nvPr/>
        </p:nvSpPr>
        <p:spPr>
          <a:xfrm>
            <a:off x="6778752" y="4449963"/>
            <a:ext cx="2426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减枝后的</a:t>
            </a:r>
            <a:r>
              <a:rPr kumimoji="1" lang="en-US" altLang="zh-CN" sz="2000" dirty="0"/>
              <a:t>loss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041BC4-1D2E-A777-B245-0F2EE93E1455}"/>
              </a:ext>
            </a:extLst>
          </p:cNvPr>
          <p:cNvSpPr txBox="1"/>
          <p:nvPr/>
        </p:nvSpPr>
        <p:spPr>
          <a:xfrm>
            <a:off x="9384550" y="4449963"/>
            <a:ext cx="2426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/>
              <a:t>预测矩阵</a:t>
            </a:r>
          </a:p>
        </p:txBody>
      </p:sp>
    </p:spTree>
    <p:extLst>
      <p:ext uri="{BB962C8B-B14F-4D97-AF65-F5344CB8AC3E}">
        <p14:creationId xmlns:p14="http://schemas.microsoft.com/office/powerpoint/2010/main" val="351027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一维实验：凝聚的过程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5213ACF-F202-4FD2-BC58-2C07DBA8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/>
          <a:stretch/>
        </p:blipFill>
        <p:spPr>
          <a:xfrm>
            <a:off x="63500" y="2690735"/>
            <a:ext cx="4537362" cy="306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/>
              <p:nvPr/>
            </p:nvSpPr>
            <p:spPr>
              <a:xfrm>
                <a:off x="1062511" y="1220611"/>
                <a:ext cx="7802734" cy="64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fName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=[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1" y="1220611"/>
                <a:ext cx="7802734" cy="642163"/>
              </a:xfrm>
              <a:prstGeom prst="rect">
                <a:avLst/>
              </a:prstGeom>
              <a:blipFill>
                <a:blip r:embed="rId4"/>
                <a:stretch>
                  <a:fillRect l="-1138" t="-121569" b="-178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95A64F5-0B09-4D84-96FD-DCA7C5A25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34" y="2348307"/>
            <a:ext cx="3869267" cy="2901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0179F-F859-42C7-9F98-32A69910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0" y="2348307"/>
            <a:ext cx="3199130" cy="319913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373EA17-E79A-9D5D-4AFF-DCB6ECB966D1}"/>
              </a:ext>
            </a:extLst>
          </p:cNvPr>
          <p:cNvCxnSpPr/>
          <p:nvPr/>
        </p:nvCxnSpPr>
        <p:spPr>
          <a:xfrm>
            <a:off x="8253301" y="5457812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55D1FC0-1F0E-A125-88E0-B385D42A2C34}"/>
              </a:ext>
            </a:extLst>
          </p:cNvPr>
          <p:cNvCxnSpPr>
            <a:cxnSpLocks/>
          </p:cNvCxnSpPr>
          <p:nvPr/>
        </p:nvCxnSpPr>
        <p:spPr>
          <a:xfrm flipV="1">
            <a:off x="8405701" y="2110478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75296F-B253-5506-82FD-0DBC36883DB8}"/>
                  </a:ext>
                </a:extLst>
              </p:cNvPr>
              <p:cNvSpPr txBox="1"/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75296F-B253-5506-82FD-0DBC3688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DC0CF0-F092-AFF5-4BCF-D10ED53C32A7}"/>
                  </a:ext>
                </a:extLst>
              </p:cNvPr>
              <p:cNvSpPr txBox="1"/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DC0CF0-F092-AFF5-4BCF-D10ED53C3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FF8AF98-59E0-347D-01BA-73AF9E99C97F}"/>
              </a:ext>
            </a:extLst>
          </p:cNvPr>
          <p:cNvSpPr txBox="1"/>
          <p:nvPr/>
        </p:nvSpPr>
        <p:spPr>
          <a:xfrm>
            <a:off x="1360821" y="5309787"/>
            <a:ext cx="3133344" cy="96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2"/>
                </a:solidFill>
              </a:rPr>
              <a:t>蓝点为训练点</a:t>
            </a:r>
            <a:endParaRPr kumimoji="1" lang="en-US" altLang="zh-CN" sz="2000" dirty="0">
              <a:solidFill>
                <a:schemeClr val="tx2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2"/>
                </a:solidFill>
              </a:rPr>
              <a:t>红线为输出函数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B74CB-2F5A-9772-F032-B9B900EB7AB0}"/>
              </a:ext>
            </a:extLst>
          </p:cNvPr>
          <p:cNvSpPr txBox="1"/>
          <p:nvPr/>
        </p:nvSpPr>
        <p:spPr>
          <a:xfrm>
            <a:off x="5440646" y="5782697"/>
            <a:ext cx="313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A5BD57-BC47-ECB3-89F8-F42887A1ED02}"/>
              </a:ext>
            </a:extLst>
          </p:cNvPr>
          <p:cNvSpPr txBox="1"/>
          <p:nvPr/>
        </p:nvSpPr>
        <p:spPr>
          <a:xfrm>
            <a:off x="9058656" y="5802268"/>
            <a:ext cx="313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2"/>
                </a:solidFill>
              </a:rPr>
              <a:t>输入权重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7388B8-6E94-1808-6DD7-D3C130D520D4}"/>
              </a:ext>
            </a:extLst>
          </p:cNvPr>
          <p:cNvSpPr txBox="1"/>
          <p:nvPr/>
        </p:nvSpPr>
        <p:spPr>
          <a:xfrm>
            <a:off x="9324787" y="1320973"/>
            <a:ext cx="3133344" cy="96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2"/>
                </a:solidFill>
              </a:rPr>
              <a:t>蓝线为训练轨迹</a:t>
            </a:r>
            <a:endParaRPr kumimoji="1" lang="en-US" altLang="zh-CN" sz="2000" dirty="0">
              <a:solidFill>
                <a:schemeClr val="tx2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2"/>
                </a:solidFill>
              </a:rPr>
              <a:t>红点为神经元当前状态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39FEC-AD85-DF26-FCF6-09D57850A92F}"/>
              </a:ext>
            </a:extLst>
          </p:cNvPr>
          <p:cNvSpPr txBox="1"/>
          <p:nvPr/>
        </p:nvSpPr>
        <p:spPr>
          <a:xfrm>
            <a:off x="63500" y="6435334"/>
            <a:ext cx="7924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</a:rPr>
              <a:t>深度学习现象导论</a:t>
            </a:r>
            <a:r>
              <a:rPr lang="en-US" altLang="zh-CN" sz="1400" dirty="0">
                <a:solidFill>
                  <a:schemeClr val="bg1"/>
                </a:solidFill>
              </a:rPr>
              <a:t>》 </a:t>
            </a:r>
            <a:r>
              <a:rPr lang="zh-CN" altLang="en-US" sz="1400" dirty="0">
                <a:solidFill>
                  <a:schemeClr val="bg1"/>
                </a:solidFill>
              </a:rPr>
              <a:t>许志钦、张耀宇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BD329A0-EBF7-A6A6-11A9-447658FF3B29}"/>
                  </a:ext>
                </a:extLst>
              </p:cNvPr>
              <p:cNvSpPr txBox="1"/>
              <p:nvPr/>
            </p:nvSpPr>
            <p:spPr>
              <a:xfrm>
                <a:off x="1816359" y="1930283"/>
                <a:ext cx="4883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BD329A0-EBF7-A6A6-11A9-447658FF3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59" y="1930283"/>
                <a:ext cx="4883019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23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05" y="183622"/>
            <a:ext cx="11429516" cy="216892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如果采用小初始化虽然可以导致凝聚，但是也会使得训练速度减慢，有没有别的可以得到凝聚的方法？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8C4BC-0348-FD51-9897-05B56B5FD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328" y="2585803"/>
            <a:ext cx="4185343" cy="36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6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FC3FB-D577-70C5-FEE7-04ED7C51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Dropout</a:t>
            </a:r>
            <a:endParaRPr kumimoji="1" lang="zh-CN" altLang="en-US" dirty="0"/>
          </a:p>
        </p:txBody>
      </p:sp>
      <p:pic>
        <p:nvPicPr>
          <p:cNvPr id="4" name="Picture 2" descr="Dropout Explained | Papers With Code">
            <a:extLst>
              <a:ext uri="{FF2B5EF4-FFF2-40B4-BE49-F238E27FC236}">
                <a16:creationId xmlns:a16="http://schemas.microsoft.com/office/drawing/2014/main" id="{CE2A0AC8-6F8B-7A16-823E-A9D397CB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3" y="2037713"/>
            <a:ext cx="7449016" cy="40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ED8D53-5CFB-4832-3895-3FE1E4E268DC}"/>
              </a:ext>
            </a:extLst>
          </p:cNvPr>
          <p:cNvSpPr txBox="1"/>
          <p:nvPr/>
        </p:nvSpPr>
        <p:spPr>
          <a:xfrm>
            <a:off x="7953676" y="2713483"/>
            <a:ext cx="3606519" cy="169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0" i="0" u="none" strike="noStrike" dirty="0">
                <a:effectLst/>
                <a:latin typeface="Segoe UI Web (West European)"/>
              </a:rPr>
              <a:t>如果 </a:t>
            </a:r>
            <a:r>
              <a:rPr lang="en" altLang="zh-CN" sz="2400" b="0" i="0" u="none" strike="noStrike" dirty="0">
                <a:effectLst/>
                <a:latin typeface="Segoe UI Web (West European)"/>
              </a:rPr>
              <a:t>dropout </a:t>
            </a:r>
            <a:r>
              <a:rPr lang="zh-CN" altLang="en-US" sz="2400" b="0" i="0" u="none" strike="noStrike" dirty="0">
                <a:effectLst/>
                <a:latin typeface="Segoe UI Web (West European)"/>
              </a:rPr>
              <a:t>神经元与保留的神经元相同，则没有任何变化！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EBD3AC-6B7E-5157-D74C-6FACCCAB33E0}"/>
              </a:ext>
            </a:extLst>
          </p:cNvPr>
          <p:cNvSpPr txBox="1"/>
          <p:nvPr/>
        </p:nvSpPr>
        <p:spPr>
          <a:xfrm>
            <a:off x="50685" y="6358015"/>
            <a:ext cx="8213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</a:rPr>
              <a:t>Srivastava, Nitish, Geoffrey Hinton, Alex </a:t>
            </a:r>
            <a:r>
              <a:rPr lang="en" altLang="zh-CN" sz="1000" dirty="0" err="1">
                <a:solidFill>
                  <a:schemeClr val="bg1"/>
                </a:solidFill>
              </a:rPr>
              <a:t>Krizhevsky</a:t>
            </a:r>
            <a:r>
              <a:rPr lang="en" altLang="zh-CN" sz="1000" dirty="0">
                <a:solidFill>
                  <a:schemeClr val="bg1"/>
                </a:solidFill>
              </a:rPr>
              <a:t>, Ilya </a:t>
            </a:r>
            <a:r>
              <a:rPr lang="en" altLang="zh-CN" sz="1000" dirty="0" err="1">
                <a:solidFill>
                  <a:schemeClr val="bg1"/>
                </a:solidFill>
              </a:rPr>
              <a:t>Sutskever</a:t>
            </a:r>
            <a:r>
              <a:rPr lang="en" altLang="zh-CN" sz="1000" dirty="0">
                <a:solidFill>
                  <a:schemeClr val="bg1"/>
                </a:solidFill>
              </a:rPr>
              <a:t>, and Ruslan </a:t>
            </a:r>
            <a:r>
              <a:rPr lang="en" altLang="zh-CN" sz="1000" dirty="0" err="1">
                <a:solidFill>
                  <a:schemeClr val="bg1"/>
                </a:solidFill>
              </a:rPr>
              <a:t>Salakhutdinov</a:t>
            </a:r>
            <a:r>
              <a:rPr lang="en" altLang="zh-CN" sz="1000" dirty="0">
                <a:solidFill>
                  <a:schemeClr val="bg1"/>
                </a:solidFill>
              </a:rPr>
              <a:t>. "Dropout: a simple way to prevent neural networks from overfitting." </a:t>
            </a:r>
            <a:r>
              <a:rPr lang="en" altLang="zh-CN" sz="1000" i="1" dirty="0">
                <a:solidFill>
                  <a:schemeClr val="bg1"/>
                </a:solidFill>
              </a:rPr>
              <a:t>The journal of machine learning research</a:t>
            </a:r>
            <a:r>
              <a:rPr lang="en" altLang="zh-CN" sz="1000" dirty="0">
                <a:solidFill>
                  <a:schemeClr val="bg1"/>
                </a:solidFill>
              </a:rPr>
              <a:t> 15, no. 1 (2014): 1929-1958.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FBDC3-81A6-4FDD-DE40-BE275188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52" y="1023973"/>
            <a:ext cx="4751707" cy="921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77C9D1-C60B-A4E4-BF2A-CF6629D1F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18" y="1103114"/>
            <a:ext cx="4686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80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57B20-1C6F-14EA-2E12-C3C1D0C2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Dropout</a:t>
            </a:r>
            <a:r>
              <a:rPr kumimoji="1" lang="zh-CN" altLang="en-US" dirty="0"/>
              <a:t>促进凝聚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EA9DCA-2A67-2A3F-5B3A-E8EB23701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6"/>
          <a:stretch/>
        </p:blipFill>
        <p:spPr>
          <a:xfrm>
            <a:off x="380758" y="2392426"/>
            <a:ext cx="11430000" cy="2519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4E17C1-67BA-87FD-CA10-706349B475C8}"/>
              </a:ext>
            </a:extLst>
          </p:cNvPr>
          <p:cNvSpPr txBox="1"/>
          <p:nvPr/>
        </p:nvSpPr>
        <p:spPr>
          <a:xfrm>
            <a:off x="231627" y="6323668"/>
            <a:ext cx="8803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Zhang, </a:t>
            </a:r>
            <a:r>
              <a:rPr lang="en" altLang="zh-CN" sz="1400" dirty="0" err="1">
                <a:solidFill>
                  <a:schemeClr val="bg1"/>
                </a:solidFill>
              </a:rPr>
              <a:t>Zhongwang</a:t>
            </a:r>
            <a:r>
              <a:rPr lang="en" altLang="zh-CN" sz="1400" dirty="0">
                <a:solidFill>
                  <a:schemeClr val="bg1"/>
                </a:solidFill>
              </a:rPr>
              <a:t>, and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Xu. "Implicit regularization of dropout." </a:t>
            </a:r>
            <a:r>
              <a:rPr lang="en" altLang="zh-CN" sz="1400" i="1" dirty="0">
                <a:solidFill>
                  <a:schemeClr val="bg1"/>
                </a:solidFill>
              </a:rPr>
              <a:t>IEEE Transactions on Pattern Analysis and Machine Intelligence</a:t>
            </a:r>
            <a:r>
              <a:rPr lang="en" altLang="zh-CN" sz="1400" dirty="0">
                <a:solidFill>
                  <a:schemeClr val="bg1"/>
                </a:solidFill>
              </a:rPr>
              <a:t> (2024).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12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4E6E-A74A-BA32-6359-09458B85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Dropout</a:t>
            </a:r>
            <a:r>
              <a:rPr kumimoji="1" lang="zh-CN" altLang="en-US" dirty="0"/>
              <a:t>促进凝聚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F4307F2-9D45-A56C-1B29-07E983CAF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0" y="1752186"/>
            <a:ext cx="8990277" cy="39079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43DE64-BD31-743D-51A9-159EE519E274}"/>
              </a:ext>
            </a:extLst>
          </p:cNvPr>
          <p:cNvSpPr txBox="1"/>
          <p:nvPr/>
        </p:nvSpPr>
        <p:spPr>
          <a:xfrm>
            <a:off x="8990653" y="2567135"/>
            <a:ext cx="3010137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2"/>
                </a:solidFill>
              </a:rPr>
              <a:t>Dropout</a:t>
            </a:r>
            <a:r>
              <a:rPr kumimoji="1" lang="zh-CN" altLang="en-US" sz="2400" dirty="0">
                <a:solidFill>
                  <a:schemeClr val="tx2"/>
                </a:solidFill>
              </a:rPr>
              <a:t>不仅</a:t>
            </a:r>
            <a:r>
              <a:rPr kumimoji="1" lang="zh-CN" altLang="en-US" sz="2400" b="1" dirty="0"/>
              <a:t>促进凝聚</a:t>
            </a:r>
            <a:r>
              <a:rPr kumimoji="1" lang="zh-CN" altLang="en-US" sz="2400" dirty="0">
                <a:solidFill>
                  <a:schemeClr val="tx2"/>
                </a:solidFill>
              </a:rPr>
              <a:t>，还可以</a:t>
            </a:r>
            <a:r>
              <a:rPr kumimoji="1" lang="zh-CN" altLang="en-US" sz="2400" b="1" dirty="0"/>
              <a:t>加快训练</a:t>
            </a:r>
            <a:r>
              <a:rPr kumimoji="1" lang="zh-CN" altLang="en-US" sz="2400" dirty="0">
                <a:solidFill>
                  <a:schemeClr val="tx2"/>
                </a:solidFill>
              </a:rPr>
              <a:t>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8280A8-8B32-068F-525D-4A77C70FB99B}"/>
              </a:ext>
            </a:extLst>
          </p:cNvPr>
          <p:cNvSpPr txBox="1"/>
          <p:nvPr/>
        </p:nvSpPr>
        <p:spPr>
          <a:xfrm>
            <a:off x="231627" y="6323668"/>
            <a:ext cx="8803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bg1"/>
                </a:solidFill>
              </a:rPr>
              <a:t>Zhang, </a:t>
            </a:r>
            <a:r>
              <a:rPr lang="en" altLang="zh-CN" sz="1400" dirty="0" err="1">
                <a:solidFill>
                  <a:schemeClr val="bg1"/>
                </a:solidFill>
              </a:rPr>
              <a:t>Zhongwang</a:t>
            </a:r>
            <a:r>
              <a:rPr lang="en" altLang="zh-CN" sz="1400" dirty="0">
                <a:solidFill>
                  <a:schemeClr val="bg1"/>
                </a:solidFill>
              </a:rPr>
              <a:t>, and </a:t>
            </a:r>
            <a:r>
              <a:rPr lang="en" altLang="zh-CN" sz="1400" dirty="0" err="1">
                <a:solidFill>
                  <a:schemeClr val="bg1"/>
                </a:solidFill>
              </a:rPr>
              <a:t>Zhi</a:t>
            </a:r>
            <a:r>
              <a:rPr lang="en" altLang="zh-CN" sz="1400" dirty="0">
                <a:solidFill>
                  <a:schemeClr val="bg1"/>
                </a:solidFill>
              </a:rPr>
              <a:t>-Qin John Xu. "Implicit regularization of dropout." </a:t>
            </a:r>
            <a:r>
              <a:rPr lang="en" altLang="zh-CN" sz="1400" i="1" dirty="0">
                <a:solidFill>
                  <a:schemeClr val="bg1"/>
                </a:solidFill>
              </a:rPr>
              <a:t>IEEE Transactions on Pattern Analysis and Machine Intelligence</a:t>
            </a:r>
            <a:r>
              <a:rPr lang="en" altLang="zh-CN" sz="1400" dirty="0">
                <a:solidFill>
                  <a:schemeClr val="bg1"/>
                </a:solidFill>
              </a:rPr>
              <a:t> (2024).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79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81EF-2664-9EF9-DE7E-7EECB24C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6BCBD-B9E6-69F8-11F6-62540629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神经元运动轨迹：逐渐凝聚到更多的方向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6AD193-9B4E-0034-328A-AD6C75A5A741}"/>
              </a:ext>
            </a:extLst>
          </p:cNvPr>
          <p:cNvSpPr txBox="1"/>
          <p:nvPr/>
        </p:nvSpPr>
        <p:spPr>
          <a:xfrm>
            <a:off x="63500" y="6435334"/>
            <a:ext cx="7924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</a:rPr>
              <a:t>深度学习现象导论</a:t>
            </a:r>
            <a:r>
              <a:rPr lang="en-US" altLang="zh-CN" sz="1400" dirty="0">
                <a:solidFill>
                  <a:schemeClr val="bg1"/>
                </a:solidFill>
              </a:rPr>
              <a:t>》 </a:t>
            </a:r>
            <a:r>
              <a:rPr lang="zh-CN" altLang="en-US" sz="1400" dirty="0">
                <a:solidFill>
                  <a:schemeClr val="bg1"/>
                </a:solidFill>
              </a:rPr>
              <a:t>许志钦、张耀宇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F94F32-1C24-8188-2BD9-9BC7BF2D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79" y="4116832"/>
            <a:ext cx="8424241" cy="1979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FFEDF9-4E1C-D0F7-5995-0C8FCB2E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30" y="761979"/>
            <a:ext cx="8290567" cy="30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5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8207-59E7-79A5-5A32-C3F82882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00A1F-50F7-B31D-FE5A-BCF0A95E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神经元运动轨迹：逐渐凝聚到更多的方向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D6B39C-ADDC-03B8-21E3-D0BC06EC3B96}"/>
              </a:ext>
            </a:extLst>
          </p:cNvPr>
          <p:cNvSpPr txBox="1"/>
          <p:nvPr/>
        </p:nvSpPr>
        <p:spPr>
          <a:xfrm>
            <a:off x="63500" y="6435334"/>
            <a:ext cx="7924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</a:rPr>
              <a:t>深度学习现象导论</a:t>
            </a:r>
            <a:r>
              <a:rPr lang="en-US" altLang="zh-CN" sz="1400" dirty="0">
                <a:solidFill>
                  <a:schemeClr val="bg1"/>
                </a:solidFill>
              </a:rPr>
              <a:t>》 </a:t>
            </a:r>
            <a:r>
              <a:rPr lang="zh-CN" altLang="en-US" sz="1400" dirty="0">
                <a:solidFill>
                  <a:schemeClr val="bg1"/>
                </a:solidFill>
              </a:rPr>
              <a:t>许志钦、张耀宇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DE5B1F-11E6-D6E8-9022-B43F41F04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241" y="4067010"/>
            <a:ext cx="8389517" cy="1878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DF7878-3F27-97FC-7140-7E0DDE95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69" y="912140"/>
            <a:ext cx="7772400" cy="27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0A73B-C06C-8696-38B9-E9B76C2E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卷积神经网络的凝聚现象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DFB92-F308-21C4-9213-8C1AE7DF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192" y="882649"/>
            <a:ext cx="4428931" cy="11088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D8E2B2-1615-8E34-5D9E-11E51A0B191B}"/>
              </a:ext>
            </a:extLst>
          </p:cNvPr>
          <p:cNvSpPr txBox="1"/>
          <p:nvPr/>
        </p:nvSpPr>
        <p:spPr>
          <a:xfrm>
            <a:off x="1181877" y="1237011"/>
            <a:ext cx="240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余弦相似度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B8F00B-2C41-C408-99C6-21F707A2251F}"/>
              </a:ext>
            </a:extLst>
          </p:cNvPr>
          <p:cNvSpPr txBox="1"/>
          <p:nvPr/>
        </p:nvSpPr>
        <p:spPr>
          <a:xfrm>
            <a:off x="1181877" y="2687216"/>
            <a:ext cx="1685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权重：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52E318-DBA8-FAA6-D4BA-21E1CA6B3A45}"/>
              </a:ext>
            </a:extLst>
          </p:cNvPr>
          <p:cNvSpPr txBox="1"/>
          <p:nvPr/>
        </p:nvSpPr>
        <p:spPr>
          <a:xfrm>
            <a:off x="3116424" y="2502550"/>
            <a:ext cx="7476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卷积层共有 </a:t>
            </a:r>
            <a:r>
              <a:rPr lang="en-US" altLang="zh-CN" sz="2000" dirty="0">
                <a:solidFill>
                  <a:schemeClr val="tx2"/>
                </a:solidFill>
              </a:rPr>
              <a:t>32 </a:t>
            </a:r>
            <a:r>
              <a:rPr lang="zh-CN" altLang="en-US" sz="2000" dirty="0">
                <a:solidFill>
                  <a:schemeClr val="tx2"/>
                </a:solidFill>
              </a:rPr>
              <a:t>个通道，卷积核的尺寸为 </a:t>
            </a:r>
            <a:r>
              <a:rPr lang="en-US" altLang="zh-CN" sz="2000" dirty="0">
                <a:solidFill>
                  <a:schemeClr val="tx2"/>
                </a:solidFill>
              </a:rPr>
              <a:t>3 </a:t>
            </a:r>
            <a:r>
              <a:rPr lang="en-US" altLang="zh-CN" sz="2000" i="1" dirty="0">
                <a:solidFill>
                  <a:schemeClr val="tx2"/>
                </a:solidFill>
              </a:rPr>
              <a:t>× </a:t>
            </a:r>
            <a:r>
              <a:rPr lang="en-US" altLang="zh-CN" sz="2000" dirty="0">
                <a:solidFill>
                  <a:schemeClr val="tx2"/>
                </a:solidFill>
              </a:rPr>
              <a:t>3</a:t>
            </a:r>
            <a:r>
              <a:rPr lang="zh-CN" altLang="en-US" sz="2000" dirty="0">
                <a:solidFill>
                  <a:schemeClr val="tx2"/>
                </a:solidFill>
              </a:rPr>
              <a:t>，</a:t>
            </a:r>
            <a:endParaRPr lang="en-US" altLang="zh-CN" sz="2000" dirty="0">
              <a:solidFill>
                <a:schemeClr val="tx2"/>
              </a:solidFill>
            </a:endParaRPr>
          </a:p>
          <a:p>
            <a:r>
              <a:rPr lang="zh-CN" altLang="en-US" sz="2000" dirty="0">
                <a:solidFill>
                  <a:schemeClr val="tx2"/>
                </a:solidFill>
              </a:rPr>
              <a:t>因此是 </a:t>
            </a:r>
            <a:r>
              <a:rPr lang="en-US" altLang="zh-CN" sz="2000" dirty="0">
                <a:solidFill>
                  <a:schemeClr val="tx2"/>
                </a:solidFill>
              </a:rPr>
              <a:t>32 </a:t>
            </a:r>
            <a:r>
              <a:rPr lang="zh-CN" altLang="en-US" sz="2000" dirty="0">
                <a:solidFill>
                  <a:schemeClr val="tx2"/>
                </a:solidFill>
              </a:rPr>
              <a:t>个 </a:t>
            </a:r>
            <a:r>
              <a:rPr lang="en-US" altLang="zh-CN" sz="2000" dirty="0">
                <a:solidFill>
                  <a:schemeClr val="tx2"/>
                </a:solidFill>
              </a:rPr>
              <a:t>9 </a:t>
            </a:r>
            <a:r>
              <a:rPr lang="zh-CN" altLang="en-US" sz="2000" dirty="0">
                <a:solidFill>
                  <a:schemeClr val="tx2"/>
                </a:solidFill>
              </a:rPr>
              <a:t>维向量两两之间的余弦相似度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CE4996-5B64-676B-4C04-49AB7596B5C4}"/>
              </a:ext>
            </a:extLst>
          </p:cNvPr>
          <p:cNvSpPr txBox="1"/>
          <p:nvPr/>
        </p:nvSpPr>
        <p:spPr>
          <a:xfrm>
            <a:off x="1181877" y="4137421"/>
            <a:ext cx="1685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输出：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ECB45C-3410-FD69-8C75-82765D430BD2}"/>
              </a:ext>
            </a:extLst>
          </p:cNvPr>
          <p:cNvSpPr txBox="1"/>
          <p:nvPr/>
        </p:nvSpPr>
        <p:spPr>
          <a:xfrm>
            <a:off x="2985795" y="4029278"/>
            <a:ext cx="7066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70000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个数据经过该卷积层得到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70000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32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28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28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的四维张量。</a:t>
            </a:r>
            <a:endParaRPr lang="en-US" altLang="zh-CN" sz="1800" b="0" i="0" dirty="0">
              <a:solidFill>
                <a:srgbClr val="000000"/>
              </a:solidFill>
              <a:effectLst/>
              <a:latin typeface="FandolSong-Regular-Identity-H"/>
            </a:endParaRPr>
          </a:p>
          <a:p>
            <a:pPr>
              <a:buNone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我们固定第二个维度并将其余维度展平</a:t>
            </a:r>
            <a:endParaRPr lang="en-US" altLang="zh-CN" sz="1800" b="0" i="0" dirty="0">
              <a:solidFill>
                <a:srgbClr val="000000"/>
              </a:solidFill>
              <a:effectLst/>
              <a:latin typeface="FandolSong-Regular-Identity-H"/>
            </a:endParaRPr>
          </a:p>
          <a:p>
            <a:pPr>
              <a:buNone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得到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32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70000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28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28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andolSong-Regular-Identity-H"/>
              </a:rPr>
              <a:t>的神经网络输出向量之间的余弦相似度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87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1E95-0467-8F0E-2E6C-C71EA162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3C752-B2D0-D006-4AA2-0937A5EC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卷积神经网络的凝聚现象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E8B3D-B9A1-4E1E-3D11-C694B204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11" y="870794"/>
            <a:ext cx="7705997" cy="52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1578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</TotalTime>
  <Words>2084</Words>
  <Application>Microsoft Macintosh PowerPoint</Application>
  <PresentationFormat>宽屏</PresentationFormat>
  <Paragraphs>236</Paragraphs>
  <Slides>54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8" baseType="lpstr">
      <vt:lpstr>CMMI10</vt:lpstr>
      <vt:lpstr>CMR10</vt:lpstr>
      <vt:lpstr>CMR6</vt:lpstr>
      <vt:lpstr>CMR8</vt:lpstr>
      <vt:lpstr>CMSY10</vt:lpstr>
      <vt:lpstr>CMSY6</vt:lpstr>
      <vt:lpstr>CMSY8</vt:lpstr>
      <vt:lpstr>FandolSong-Regular-Identity-H</vt:lpstr>
      <vt:lpstr>LMRoman10-Regular-Identity-H</vt:lpstr>
      <vt:lpstr>MSBM10</vt:lpstr>
      <vt:lpstr>NimbusSanL-Regu</vt:lpstr>
      <vt:lpstr>Segoe UI Web (West European)</vt:lpstr>
      <vt:lpstr>URWPalladioL-Roma</vt:lpstr>
      <vt:lpstr>微软雅黑</vt:lpstr>
      <vt:lpstr>微软雅黑</vt:lpstr>
      <vt:lpstr>等线</vt:lpstr>
      <vt:lpstr>等线 Light</vt:lpstr>
      <vt:lpstr>黑体</vt:lpstr>
      <vt:lpstr>Arial</vt:lpstr>
      <vt:lpstr>Arial</vt:lpstr>
      <vt:lpstr>Book Antiqua</vt:lpstr>
      <vt:lpstr>Cambria Math</vt:lpstr>
      <vt:lpstr>Times New Roman</vt:lpstr>
      <vt:lpstr>1_自定义设计方案</vt:lpstr>
      <vt:lpstr>PowerPoint 演示文稿</vt:lpstr>
      <vt:lpstr>隐式偏好（隐式正则化）</vt:lpstr>
      <vt:lpstr>两层ReLU网络：理论相图</vt:lpstr>
      <vt:lpstr>小初始化的凝聚现象示意图</vt:lpstr>
      <vt:lpstr>一维实验：凝聚的过程</vt:lpstr>
      <vt:lpstr>神经元运动轨迹：逐渐凝聚到更多的方向</vt:lpstr>
      <vt:lpstr>神经元运动轨迹：逐渐凝聚到更多的方向</vt:lpstr>
      <vt:lpstr>卷积神经网络的凝聚现象</vt:lpstr>
      <vt:lpstr>卷积神经网络的凝聚现象</vt:lpstr>
      <vt:lpstr>Resnet18 卷积神经网络的凝聚现象</vt:lpstr>
      <vt:lpstr>利用 ImageNet 预训练的 ResNet-18 模型的凝聚现象</vt:lpstr>
      <vt:lpstr>小初始化的凝聚现象示意图</vt:lpstr>
      <vt:lpstr>一种潜在的解释</vt:lpstr>
      <vt:lpstr>初始凝聚现象</vt:lpstr>
      <vt:lpstr>初始凝聚</vt:lpstr>
      <vt:lpstr>初始凝聚</vt:lpstr>
      <vt:lpstr>初始凝聚</vt:lpstr>
      <vt:lpstr>多层神经网络的初始凝聚现象</vt:lpstr>
      <vt:lpstr>初始凝聚：激活函数在零点的性质</vt:lpstr>
      <vt:lpstr>PowerPoint 演示文稿</vt:lpstr>
      <vt:lpstr>Xtanh 向量场</vt:lpstr>
      <vt:lpstr>Dropout促使凝聚发生</vt:lpstr>
      <vt:lpstr>For GD, condensation requires small initialization. But training is too slow due to loss plateau!</vt:lpstr>
      <vt:lpstr>Can we find a way: Condensation and Fast training?</vt:lpstr>
      <vt:lpstr>Dropout facilitates condensation in whole training!  Even for large initialization!</vt:lpstr>
      <vt:lpstr>Dropout</vt:lpstr>
      <vt:lpstr>Dropout</vt:lpstr>
      <vt:lpstr>Condensation</vt:lpstr>
      <vt:lpstr>Dropout effect on condensation</vt:lpstr>
      <vt:lpstr>Dropout: condense+fast training</vt:lpstr>
      <vt:lpstr>Dropout</vt:lpstr>
      <vt:lpstr>Dropout: theory settings</vt:lpstr>
      <vt:lpstr>Dropout: Expected loss</vt:lpstr>
      <vt:lpstr>GD  GD+dropout</vt:lpstr>
      <vt:lpstr>SGD NO effect on condensation</vt:lpstr>
      <vt:lpstr>Implicit regularization of Dropout</vt:lpstr>
      <vt:lpstr>Implicit regularization of Dropout</vt:lpstr>
      <vt:lpstr>Dropout effect on generalization</vt:lpstr>
      <vt:lpstr>思考题</vt:lpstr>
      <vt:lpstr>PowerPoint 演示文稿</vt:lpstr>
      <vt:lpstr>思考题答案</vt:lpstr>
      <vt:lpstr>思考题答案</vt:lpstr>
      <vt:lpstr>思考题答案</vt:lpstr>
      <vt:lpstr>PowerPoint 演示文稿</vt:lpstr>
      <vt:lpstr>为什么我们不直接训练一个小网络？</vt:lpstr>
      <vt:lpstr>两层网络不同宽度的实验</vt:lpstr>
      <vt:lpstr>神经元的“分裂”操作 </vt:lpstr>
      <vt:lpstr>临界点嵌入的性质</vt:lpstr>
      <vt:lpstr>神经元剪枝</vt:lpstr>
      <vt:lpstr>如果采用小初始化虽然可以导致凝聚，但是也会使得训练速度减慢，有没有别的可以得到凝聚的方法？</vt:lpstr>
      <vt:lpstr>Dropout</vt:lpstr>
      <vt:lpstr>Dropout促进凝聚</vt:lpstr>
      <vt:lpstr>Dropout促进凝聚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Microsoft Office User</cp:lastModifiedBy>
  <cp:revision>1185</cp:revision>
  <dcterms:created xsi:type="dcterms:W3CDTF">2020-06-05T07:59:00Z</dcterms:created>
  <dcterms:modified xsi:type="dcterms:W3CDTF">2025-11-09T13:34:59Z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0FE3EF06A9C74838A2BB9773EB8F8EE0_12</vt:lpwstr>
  </property>
  <property fmtid="{D5CDD505-2E9C-101B-9397-08002B2CF9AE}" pid="3" name="KSOProductBuildVer">
    <vt:lpwstr>2052-12.1.0.19302</vt:lpwstr>
  </property>
</Properties>
</file>